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2"/>
  </p:notesMasterIdLst>
  <p:sldIdLst>
    <p:sldId id="256" r:id="rId5"/>
    <p:sldId id="290" r:id="rId6"/>
    <p:sldId id="281" r:id="rId7"/>
    <p:sldId id="289" r:id="rId8"/>
    <p:sldId id="288" r:id="rId9"/>
    <p:sldId id="257" r:id="rId10"/>
    <p:sldId id="258" r:id="rId11"/>
    <p:sldId id="259" r:id="rId12"/>
    <p:sldId id="291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92" r:id="rId21"/>
    <p:sldId id="268" r:id="rId22"/>
    <p:sldId id="269" r:id="rId23"/>
    <p:sldId id="270" r:id="rId24"/>
    <p:sldId id="271" r:id="rId25"/>
    <p:sldId id="278" r:id="rId26"/>
    <p:sldId id="273" r:id="rId27"/>
    <p:sldId id="274" r:id="rId28"/>
    <p:sldId id="293" r:id="rId29"/>
    <p:sldId id="287" r:id="rId30"/>
    <p:sldId id="280" r:id="rId31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2CE0D0C2-47E5-415A-BC27-0F1784B6C9ED}">
          <p14:sldIdLst>
            <p14:sldId id="256"/>
            <p14:sldId id="290"/>
            <p14:sldId id="281"/>
            <p14:sldId id="289"/>
            <p14:sldId id="288"/>
          </p14:sldIdLst>
        </p14:section>
        <p14:section name="Naamloze sectie" id="{19E2E943-B0FD-440C-85C2-92467275A941}">
          <p14:sldIdLst>
            <p14:sldId id="257"/>
            <p14:sldId id="258"/>
            <p14:sldId id="259"/>
            <p14:sldId id="291"/>
            <p14:sldId id="261"/>
            <p14:sldId id="262"/>
            <p14:sldId id="263"/>
            <p14:sldId id="264"/>
            <p14:sldId id="265"/>
            <p14:sldId id="266"/>
            <p14:sldId id="267"/>
            <p14:sldId id="292"/>
            <p14:sldId id="268"/>
            <p14:sldId id="269"/>
            <p14:sldId id="270"/>
            <p14:sldId id="271"/>
            <p14:sldId id="278"/>
            <p14:sldId id="273"/>
            <p14:sldId id="274"/>
            <p14:sldId id="293"/>
            <p14:sldId id="287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cht Beheydt" initials="BB" lastIdx="34" clrIdx="0"/>
  <p:cmAuthor id="2" name="Windows-gebruiker" initials="W" lastIdx="0" clrIdx="1"/>
  <p:cmAuthor id="3" name="Ludo Verluyten" initials="LV" lastIdx="16" clrIdx="2">
    <p:extLst>
      <p:ext uri="{19B8F6BF-5375-455C-9EA6-DF929625EA0E}">
        <p15:presenceInfo xmlns:p15="http://schemas.microsoft.com/office/powerpoint/2012/main" userId="S::ludo.verluyten@hhscholen.be::eb0dfbe0-8027-4752-853b-2b92249e2d47" providerId="AD"/>
      </p:ext>
    </p:extLst>
  </p:cmAuthor>
  <p:cmAuthor id="4" name="Gebruiker" initials="G" lastIdx="1" clrIdx="3">
    <p:extLst>
      <p:ext uri="{19B8F6BF-5375-455C-9EA6-DF929625EA0E}">
        <p15:presenceInfo xmlns:p15="http://schemas.microsoft.com/office/powerpoint/2012/main" userId="Gebruiker" providerId="None"/>
      </p:ext>
    </p:extLst>
  </p:cmAuthor>
  <p:cmAuthor id="5" name="Wolf Vierbergen" initials="WV" lastIdx="1" clrIdx="4">
    <p:extLst>
      <p:ext uri="{19B8F6BF-5375-455C-9EA6-DF929625EA0E}">
        <p15:presenceInfo xmlns:p15="http://schemas.microsoft.com/office/powerpoint/2012/main" userId="S::wolf.vierbergen@leerling.hhscholen.be::fe6bd077-ab86-45c8-978b-fed2f63a25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7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olumes\NO%20NAME\gip\metingen%20hoek%20verschil%20in%20invlashoek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Volumes\NO%20NAME\gip\metingen%20hoek%20verschil%20in%20invlashoe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BE"/>
              <a:t>Vleugellift in functie van de invalshoek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>
        <c:manualLayout>
          <c:layoutTarget val="inner"/>
          <c:xMode val="edge"/>
          <c:yMode val="edge"/>
          <c:x val="7.213648293963254E-2"/>
          <c:y val="0.17183229094278435"/>
          <c:w val="0.89653018372703408"/>
          <c:h val="0.676000821126409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Blad1!$B$44:$B$56</c:f>
              <c:numCache>
                <c:formatCode>General</c:formatCode>
                <c:ptCount val="13"/>
                <c:pt idx="0">
                  <c:v>-60</c:v>
                </c:pt>
                <c:pt idx="1">
                  <c:v>-50</c:v>
                </c:pt>
                <c:pt idx="2">
                  <c:v>-40</c:v>
                </c:pt>
                <c:pt idx="3">
                  <c:v>-30</c:v>
                </c:pt>
                <c:pt idx="4">
                  <c:v>-20</c:v>
                </c:pt>
                <c:pt idx="5">
                  <c:v>-10</c:v>
                </c:pt>
                <c:pt idx="6">
                  <c:v>0</c:v>
                </c:pt>
                <c:pt idx="7">
                  <c:v>10</c:v>
                </c:pt>
                <c:pt idx="8">
                  <c:v>20</c:v>
                </c:pt>
                <c:pt idx="9">
                  <c:v>30</c:v>
                </c:pt>
                <c:pt idx="10">
                  <c:v>40</c:v>
                </c:pt>
                <c:pt idx="11">
                  <c:v>50</c:v>
                </c:pt>
                <c:pt idx="12">
                  <c:v>60</c:v>
                </c:pt>
              </c:numCache>
            </c:numRef>
          </c:xVal>
          <c:yVal>
            <c:numRef>
              <c:f>Blad1!$E$44:$E$56</c:f>
              <c:numCache>
                <c:formatCode>0</c:formatCode>
                <c:ptCount val="13"/>
                <c:pt idx="0">
                  <c:v>-117.72</c:v>
                </c:pt>
                <c:pt idx="1">
                  <c:v>-78.48</c:v>
                </c:pt>
                <c:pt idx="2">
                  <c:v>-156.96</c:v>
                </c:pt>
                <c:pt idx="3">
                  <c:v>-166.77</c:v>
                </c:pt>
                <c:pt idx="4">
                  <c:v>-78.48</c:v>
                </c:pt>
                <c:pt idx="5">
                  <c:v>-58.86</c:v>
                </c:pt>
                <c:pt idx="6">
                  <c:v>19.62</c:v>
                </c:pt>
                <c:pt idx="7">
                  <c:v>88.29</c:v>
                </c:pt>
                <c:pt idx="8">
                  <c:v>196.20000000000002</c:v>
                </c:pt>
                <c:pt idx="9">
                  <c:v>304.11</c:v>
                </c:pt>
                <c:pt idx="10">
                  <c:v>294.3</c:v>
                </c:pt>
                <c:pt idx="11">
                  <c:v>245.25</c:v>
                </c:pt>
                <c:pt idx="12">
                  <c:v>98.100000000000009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94A-405F-BD02-98AD84788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336848"/>
        <c:axId val="448337176"/>
      </c:scatterChar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Blad1!$B$44:$B$56</c:f>
              <c:numCache>
                <c:formatCode>General</c:formatCode>
                <c:ptCount val="13"/>
                <c:pt idx="0">
                  <c:v>-60</c:v>
                </c:pt>
                <c:pt idx="1">
                  <c:v>-50</c:v>
                </c:pt>
                <c:pt idx="2">
                  <c:v>-40</c:v>
                </c:pt>
                <c:pt idx="3">
                  <c:v>-30</c:v>
                </c:pt>
                <c:pt idx="4">
                  <c:v>-20</c:v>
                </c:pt>
                <c:pt idx="5">
                  <c:v>-10</c:v>
                </c:pt>
                <c:pt idx="6">
                  <c:v>0</c:v>
                </c:pt>
                <c:pt idx="7">
                  <c:v>10</c:v>
                </c:pt>
                <c:pt idx="8">
                  <c:v>20</c:v>
                </c:pt>
                <c:pt idx="9">
                  <c:v>30</c:v>
                </c:pt>
                <c:pt idx="10">
                  <c:v>40</c:v>
                </c:pt>
                <c:pt idx="11">
                  <c:v>50</c:v>
                </c:pt>
                <c:pt idx="12">
                  <c:v>60</c:v>
                </c:pt>
              </c:numCache>
            </c:numRef>
          </c:xVal>
          <c:yVal>
            <c:numRef>
              <c:f>Blad1!$F$44:$F$56</c:f>
              <c:numCache>
                <c:formatCode>0.00</c:formatCode>
                <c:ptCount val="13"/>
                <c:pt idx="0">
                  <c:v>-0.5198070246226536</c:v>
                </c:pt>
                <c:pt idx="1">
                  <c:v>-0.3465380164151024</c:v>
                </c:pt>
                <c:pt idx="2">
                  <c:v>-0.6930760328302048</c:v>
                </c:pt>
                <c:pt idx="3">
                  <c:v>-0.73639328488209255</c:v>
                </c:pt>
                <c:pt idx="4">
                  <c:v>-0.3465380164151024</c:v>
                </c:pt>
                <c:pt idx="5">
                  <c:v>-0.2599035123113268</c:v>
                </c:pt>
                <c:pt idx="6">
                  <c:v>8.66345041037756E-2</c:v>
                </c:pt>
                <c:pt idx="7">
                  <c:v>0.3898552684669902</c:v>
                </c:pt>
                <c:pt idx="8">
                  <c:v>0.86634504103775589</c:v>
                </c:pt>
                <c:pt idx="9">
                  <c:v>1.3428348136085217</c:v>
                </c:pt>
                <c:pt idx="10">
                  <c:v>1.2995175615566339</c:v>
                </c:pt>
                <c:pt idx="11">
                  <c:v>1.0829313012971948</c:v>
                </c:pt>
                <c:pt idx="12">
                  <c:v>0.43317252051887795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94A-405F-BD02-98AD84788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4432015"/>
        <c:axId val="1968368975"/>
      </c:scatterChart>
      <c:valAx>
        <c:axId val="44833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Invalshoek (°)</a:t>
                </a:r>
              </a:p>
            </c:rich>
          </c:tx>
          <c:layout>
            <c:manualLayout>
              <c:xMode val="edge"/>
              <c:yMode val="edge"/>
              <c:x val="0.80726731273975372"/>
              <c:y val="0.92102406193639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448337176"/>
        <c:crosses val="autoZero"/>
        <c:crossBetween val="midCat"/>
      </c:valAx>
      <c:valAx>
        <c:axId val="44833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Liftkracht (mN)</a:t>
                </a:r>
              </a:p>
            </c:rich>
          </c:tx>
          <c:layout>
            <c:manualLayout>
              <c:xMode val="edge"/>
              <c:yMode val="edge"/>
              <c:x val="0.46432737255469397"/>
              <c:y val="0.105515869794626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448336848"/>
        <c:crosses val="autoZero"/>
        <c:crossBetween val="midCat"/>
      </c:valAx>
      <c:valAx>
        <c:axId val="1968368975"/>
        <c:scaling>
          <c:orientation val="minMax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Clift</a:t>
                </a:r>
              </a:p>
            </c:rich>
          </c:tx>
          <c:layout>
            <c:manualLayout>
              <c:xMode val="edge"/>
              <c:yMode val="edge"/>
              <c:x val="0.93973282185880613"/>
              <c:y val="7.245654843603266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964432015"/>
        <c:crosses val="max"/>
        <c:crossBetween val="midCat"/>
      </c:valAx>
      <c:valAx>
        <c:axId val="19644320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83689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 cap="flat" cmpd="sng" algn="ctr">
      <a:solidFill>
        <a:schemeClr val="accent1"/>
      </a:solidFill>
      <a:round/>
    </a:ln>
    <a:effectLst/>
  </c:spPr>
  <c:txPr>
    <a:bodyPr/>
    <a:lstStyle/>
    <a:p>
      <a:pPr>
        <a:defRPr sz="1400"/>
      </a:pPr>
      <a:endParaRPr lang="nl-B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BE"/>
              <a:t>Vleugellift in functie van de windsnelheid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213648293963254E-2"/>
          <c:y val="0.17183229094278435"/>
          <c:w val="0.89653018372703408"/>
          <c:h val="0.7206936867429445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Blad1!$C$30:$C$34</c:f>
              <c:numCache>
                <c:formatCode>0.00</c:formatCode>
                <c:ptCount val="5"/>
                <c:pt idx="0">
                  <c:v>0</c:v>
                </c:pt>
                <c:pt idx="1">
                  <c:v>1.7259886253083703</c:v>
                </c:pt>
                <c:pt idx="2">
                  <c:v>5.4580552715173907</c:v>
                </c:pt>
                <c:pt idx="3">
                  <c:v>7.7188557891618599</c:v>
                </c:pt>
                <c:pt idx="4">
                  <c:v>9.2142578072667103</c:v>
                </c:pt>
              </c:numCache>
            </c:numRef>
          </c:xVal>
          <c:yVal>
            <c:numRef>
              <c:f>Blad1!$J$30:$J$34</c:f>
              <c:numCache>
                <c:formatCode>General</c:formatCode>
                <c:ptCount val="5"/>
                <c:pt idx="0">
                  <c:v>0</c:v>
                </c:pt>
                <c:pt idx="1">
                  <c:v>19.62</c:v>
                </c:pt>
                <c:pt idx="2">
                  <c:v>235.44</c:v>
                </c:pt>
                <c:pt idx="3">
                  <c:v>284.49</c:v>
                </c:pt>
                <c:pt idx="4">
                  <c:v>353.16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09-42C0-941E-A86E58CC080E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Blad1!$C$30:$C$34</c:f>
              <c:numCache>
                <c:formatCode>0.00</c:formatCode>
                <c:ptCount val="5"/>
                <c:pt idx="0">
                  <c:v>0</c:v>
                </c:pt>
                <c:pt idx="1">
                  <c:v>1.7259886253083703</c:v>
                </c:pt>
                <c:pt idx="2">
                  <c:v>5.4580552715173907</c:v>
                </c:pt>
                <c:pt idx="3">
                  <c:v>7.7188557891618599</c:v>
                </c:pt>
                <c:pt idx="4">
                  <c:v>9.2142578072667103</c:v>
                </c:pt>
              </c:numCache>
            </c:numRef>
          </c:xVal>
          <c:yVal>
            <c:numRef>
              <c:f>Blad1!$K$30:$K$34</c:f>
              <c:numCache>
                <c:formatCode>0</c:formatCode>
                <c:ptCount val="5"/>
                <c:pt idx="0">
                  <c:v>0</c:v>
                </c:pt>
                <c:pt idx="1">
                  <c:v>12.25108485499463</c:v>
                </c:pt>
                <c:pt idx="2">
                  <c:v>122.51084854994627</c:v>
                </c:pt>
                <c:pt idx="3">
                  <c:v>245.02169709989263</c:v>
                </c:pt>
                <c:pt idx="4">
                  <c:v>349.155918367347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09-42C0-941E-A86E58CC0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196992"/>
        <c:axId val="110207744"/>
      </c:scatterChart>
      <c:valAx>
        <c:axId val="110196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Luchtsnelheid (m/s)</a:t>
                </a:r>
              </a:p>
            </c:rich>
          </c:tx>
          <c:layout>
            <c:manualLayout>
              <c:xMode val="edge"/>
              <c:yMode val="edge"/>
              <c:x val="0.79658361060507976"/>
              <c:y val="0.9433704306514758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10207744"/>
        <c:crosses val="autoZero"/>
        <c:crossBetween val="midCat"/>
      </c:valAx>
      <c:valAx>
        <c:axId val="11020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Liftkracht (mN)</a:t>
                </a:r>
              </a:p>
            </c:rich>
          </c:tx>
          <c:layout>
            <c:manualLayout>
              <c:xMode val="edge"/>
              <c:yMode val="edge"/>
              <c:x val="2.3064994504750003E-4"/>
              <c:y val="8.9002624671915997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10196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 cap="flat" cmpd="sng" algn="ctr">
      <a:solidFill>
        <a:schemeClr val="accent1"/>
      </a:solidFill>
      <a:round/>
    </a:ln>
    <a:effectLst/>
  </c:spPr>
  <c:txPr>
    <a:bodyPr/>
    <a:lstStyle/>
    <a:p>
      <a:pPr>
        <a:defRPr sz="1400"/>
      </a:pPr>
      <a:endParaRPr lang="nl-BE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0.51658</cdr:x>
      <cdr:y>0.75797</cdr:y>
    </cdr:from>
    <cdr:to>
      <cdr:x>0.94946</cdr:x>
      <cdr:y>0.82078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34E33637-D92E-4F77-9B9E-06F59B6BB33D}"/>
            </a:ext>
          </a:extLst>
        </cdr:cNvPr>
        <cdr:cNvSpPr txBox="1"/>
      </cdr:nvSpPr>
      <cdr:spPr>
        <a:xfrm xmlns:a="http://schemas.openxmlformats.org/drawingml/2006/main">
          <a:off x="2570420" y="2240986"/>
          <a:ext cx="2153979" cy="1856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nl-BE" sz="900"/>
            <a:t>(</a:t>
          </a:r>
          <a:r>
            <a:rPr lang="nl-BE" sz="900" baseline="0"/>
            <a:t> constante luchtsnelheid van 9.3 m/s)</a:t>
          </a:r>
          <a:endParaRPr lang="nl-BE" sz="9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0.5778</cdr:x>
      <cdr:y>0.79415</cdr:y>
    </cdr:from>
    <cdr:to>
      <cdr:x>0.96212</cdr:x>
      <cdr:y>0.87689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509465C-E648-4324-9F86-52CE2C5B6678}"/>
            </a:ext>
          </a:extLst>
        </cdr:cNvPr>
        <cdr:cNvSpPr txBox="1"/>
      </cdr:nvSpPr>
      <cdr:spPr>
        <a:xfrm xmlns:a="http://schemas.openxmlformats.org/drawingml/2006/main">
          <a:off x="3029153" y="2680787"/>
          <a:ext cx="2014821" cy="279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nl-BE" sz="900"/>
            <a:t>(</a:t>
          </a:r>
          <a:r>
            <a:rPr lang="nl-BE" sz="900" baseline="0"/>
            <a:t> constante invalshoek van 30°)</a:t>
          </a:r>
          <a:endParaRPr lang="nl-BE" sz="900"/>
        </a:p>
      </cdr:txBody>
    </cdr:sp>
  </cdr:relSizeAnchor>
  <cdr:relSizeAnchor xmlns:cdr="http://schemas.openxmlformats.org/drawingml/2006/chartDrawing">
    <cdr:from>
      <cdr:x>0.78158</cdr:x>
      <cdr:y>0.46922</cdr:y>
    </cdr:from>
    <cdr:to>
      <cdr:x>0.92422</cdr:x>
      <cdr:y>0.53797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59727A4-6A52-DF4F-800E-16199A9C53ED}"/>
            </a:ext>
          </a:extLst>
        </cdr:cNvPr>
        <cdr:cNvSpPr txBox="1"/>
      </cdr:nvSpPr>
      <cdr:spPr>
        <a:xfrm xmlns:a="http://schemas.openxmlformats.org/drawingml/2006/main">
          <a:off x="5010150" y="1863725"/>
          <a:ext cx="914400" cy="273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 b="1">
              <a:solidFill>
                <a:schemeClr val="accent2"/>
              </a:solidFill>
            </a:rPr>
            <a:t>Theoretisch</a:t>
          </a:r>
        </a:p>
      </cdr:txBody>
    </cdr:sp>
  </cdr:relSizeAnchor>
  <cdr:relSizeAnchor xmlns:cdr="http://schemas.openxmlformats.org/drawingml/2006/chartDrawing">
    <cdr:from>
      <cdr:x>0.55968</cdr:x>
      <cdr:y>0.32614</cdr:y>
    </cdr:from>
    <cdr:to>
      <cdr:x>0.70233</cdr:x>
      <cdr:y>0.39488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82E2F13-0560-A84D-82C9-4380D87365C2}"/>
            </a:ext>
          </a:extLst>
        </cdr:cNvPr>
        <cdr:cNvSpPr txBox="1"/>
      </cdr:nvSpPr>
      <cdr:spPr>
        <a:xfrm xmlns:a="http://schemas.openxmlformats.org/drawingml/2006/main">
          <a:off x="3587750" y="1295400"/>
          <a:ext cx="914400" cy="273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GB" sz="1100" b="1">
              <a:solidFill>
                <a:schemeClr val="accent1">
                  <a:lumMod val="75000"/>
                </a:schemeClr>
              </a:solidFill>
            </a:rPr>
            <a:t>Experimenteel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40D0C-71B5-4C7B-A66D-81AB65A747F9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A2AF2-6D92-416A-854B-03D08A44A45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76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A2AF2-6D92-416A-854B-03D08A44A45E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657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A2AF2-6D92-416A-854B-03D08A44A45E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517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30F5A-F783-497C-9403-D0E27EEE0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F621187-58C9-435B-A083-0B98A6E74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1D65C0-005C-4C10-AB02-4A01E00E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126537-8A7B-4807-B3D6-D010804E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1EB375-BDCA-46D5-A98D-1DF99B4A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26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B39A5-7D21-4893-A953-C04D5155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FA87E8-07E9-4732-A1A3-242F6EF9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B72B50-6DF5-41BE-B5E0-CE687696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E16FFF-701A-4913-AB5E-08FE71B0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240F8A-EC24-40C3-A99C-BD7810B0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324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F8183C0-0707-4666-91AF-475C61FD9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B830F82-C614-4F15-9F7D-2FF2B550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D0F9DB-1497-45A2-B10F-6446DAAE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758681-A6E3-4B68-A112-BF292EF6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381C70-233D-40BB-8AB8-FF78EEB9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296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C754-99DE-4901-B043-32BFCA7D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23DAC-DF78-46D9-A80C-22113C694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60A002-9A2A-4245-A13E-5387373E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AFC556-7CD4-4D70-BF1F-0AF2E61E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34138D-0859-48B0-8FC3-99C316C0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8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11F71-5352-4329-9BE2-23490525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3D43122-DE49-49F5-A678-1DA600BA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5247BC-ED00-4E6D-8A75-C473FABA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16BDA1-BDB8-4C3E-AC32-29597CA7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733677-D1B1-4C1A-B42E-84D8E59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96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879F-CEA9-4106-81E8-2634C7D6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FBD5C7-FC84-4530-81AA-C02BC5D12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DD807F4-5D8F-44B1-B17B-875762489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E55DA1D-79FB-43F7-B36D-3BD0CF75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00522B-809E-43C1-A812-0602A6C6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C7C2A6-2827-48F9-97C5-3E97185A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723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A9D52-4B08-4426-BE86-F3EF9DCA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CD22EF-45A2-4ECE-A580-5610AE17C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58FC755-07DF-43B3-802E-1B586B521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F3BDF8B-5CC7-4CD9-8C61-1022B9FF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37502B9-2063-4B69-A2DB-6A77448DD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2E35FED-72A5-497B-B88F-D421150B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E43A101-20DE-4A96-A54C-AE4E6361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CB67B72-E370-4FDB-B288-F34E8ABB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460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6708E-1420-4921-A4DC-1307BC66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A38D933-88E8-4666-8752-50BC36CE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E00EAB-5442-451D-9B16-CE79C633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4362D8-E52B-4B14-AA92-B085F08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073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3AC2401-9F25-4860-8FFA-BCB4A933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F5B4A0-67E9-4791-AEFF-D120C0F8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35B2676-6652-49BB-BA7A-D05878D9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187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B7D99-4910-4208-AA88-B366E0B55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46F0F-2B99-436D-97DC-462F76B85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280C4AB-5566-46C6-978C-CB8644264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2E54F7-3D2A-47FF-B58F-2342543E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29F846-177A-4B70-AEBA-DB08308F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4335E0-1A8E-4F50-B2F7-9691AB67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922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A6551-0D4A-4251-BB0F-D9909004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29A5F57-EC55-4917-B151-6D9FE5E81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5A19701-11F2-4021-BD87-E8682EA36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606558-1990-4D43-A6DF-4A0A95A4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777A009-A311-49C8-B44B-ED97D5CF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7E7AD7C-0718-45F2-8AE1-4F3E5513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949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D2D950A-D350-470E-93A7-46470FD8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97CB62-EA71-435E-875E-9E4E1831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CDE0F0-0F88-49A7-A181-F0468A86B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59D36-189A-4BED-8FB3-F4A7F0DD9652}" type="datetimeFigureOut">
              <a:rPr lang="nl-BE" smtClean="0"/>
              <a:t>17/05/2020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897A7C-7D1D-4DEE-8550-8C7D7622F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4C7C10-66AC-40D0-BBF6-A253A6285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F57F0-4751-4A46-A1B6-939B684F520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64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xpDmywivb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9760" y="2937768"/>
            <a:ext cx="7117180" cy="1470025"/>
          </a:xfrm>
        </p:spPr>
        <p:txBody>
          <a:bodyPr/>
          <a:lstStyle/>
          <a:p>
            <a:r>
              <a:rPr lang="nl-BE" dirty="0">
                <a:latin typeface="+mn-lt"/>
              </a:rPr>
              <a:t>WINDTUNNEL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90931" y="4221088"/>
            <a:ext cx="2448272" cy="2247007"/>
          </a:xfrm>
        </p:spPr>
        <p:txBody>
          <a:bodyPr>
            <a:noAutofit/>
          </a:bodyPr>
          <a:lstStyle/>
          <a:p>
            <a:pPr algn="l"/>
            <a:r>
              <a:rPr lang="nl-BE" sz="1600" dirty="0"/>
              <a:t>Maarten Espeel</a:t>
            </a:r>
          </a:p>
          <a:p>
            <a:pPr algn="l"/>
            <a:r>
              <a:rPr lang="nl-BE" sz="1600" dirty="0"/>
              <a:t>Wolf Vierbergen</a:t>
            </a:r>
          </a:p>
          <a:p>
            <a:pPr algn="l"/>
            <a:r>
              <a:rPr lang="nl-BE" sz="1600" dirty="0"/>
              <a:t>Kobe </a:t>
            </a:r>
            <a:r>
              <a:rPr lang="nl-BE" sz="1600" dirty="0" err="1"/>
              <a:t>Vlasselaer</a:t>
            </a:r>
            <a:endParaRPr lang="nl-BE" sz="1600" dirty="0"/>
          </a:p>
          <a:p>
            <a:pPr algn="l"/>
            <a:endParaRPr lang="nl-BE" sz="1600" dirty="0"/>
          </a:p>
          <a:p>
            <a:pPr algn="l"/>
            <a:r>
              <a:rPr lang="nl-BE" sz="1600" dirty="0"/>
              <a:t>Mentor: Ludo </a:t>
            </a:r>
            <a:r>
              <a:rPr lang="nl-BE" sz="1600" dirty="0" err="1"/>
              <a:t>Verluyten</a:t>
            </a:r>
            <a:r>
              <a:rPr lang="nl-BE" sz="1600" dirty="0"/>
              <a:t> </a:t>
            </a:r>
          </a:p>
          <a:p>
            <a:pPr algn="l"/>
            <a:r>
              <a:rPr lang="nl-BE" sz="1600" dirty="0"/>
              <a:t>	</a:t>
            </a:r>
          </a:p>
          <a:p>
            <a:pPr algn="l"/>
            <a:r>
              <a:rPr lang="nl-BE" sz="1600" dirty="0"/>
              <a:t>GIP</a:t>
            </a:r>
          </a:p>
          <a:p>
            <a:pPr algn="l"/>
            <a:r>
              <a:rPr lang="nl-BE" sz="1600" dirty="0"/>
              <a:t>2019-2020</a:t>
            </a:r>
          </a:p>
          <a:p>
            <a:pPr algn="l"/>
            <a:endParaRPr lang="nl-BE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EAB8-3A9A-8E4F-AE65-0A16965E7D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0" b="15458"/>
          <a:stretch/>
        </p:blipFill>
        <p:spPr>
          <a:xfrm>
            <a:off x="96861" y="548680"/>
            <a:ext cx="8942979" cy="288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B55908-ED25-2A41-9FDC-8A11C3F97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2" y="4588067"/>
            <a:ext cx="3276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27B6-3658-9A42-A25E-111FD7DD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04664"/>
            <a:ext cx="7886700" cy="1325563"/>
          </a:xfrm>
        </p:spPr>
        <p:txBody>
          <a:bodyPr>
            <a:normAutofit/>
          </a:bodyPr>
          <a:lstStyle/>
          <a:p>
            <a:r>
              <a:rPr lang="nl-NL" b="1" dirty="0"/>
              <a:t>3. Praktische proef</a:t>
            </a:r>
            <a:br>
              <a:rPr lang="nl-NL" b="1" dirty="0"/>
            </a:br>
            <a:r>
              <a:rPr lang="nl-NL" b="1" dirty="0"/>
              <a:t>3.1 open windtunnel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78EB-CA9F-384E-AA99-940E096E9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72816"/>
            <a:ext cx="3223270" cy="4351338"/>
          </a:xfrm>
        </p:spPr>
        <p:txBody>
          <a:bodyPr/>
          <a:lstStyle/>
          <a:p>
            <a:r>
              <a:rPr lang="nl-NL" dirty="0"/>
              <a:t>zelf ontworpen: na bezoek aan </a:t>
            </a:r>
            <a:r>
              <a:rPr lang="nl-NL" dirty="0" err="1"/>
              <a:t>BikeValley</a:t>
            </a:r>
            <a:r>
              <a:rPr lang="nl-NL" dirty="0"/>
              <a:t> (Beringen)</a:t>
            </a:r>
          </a:p>
          <a:p>
            <a:r>
              <a:rPr lang="nl-NL" dirty="0"/>
              <a:t>zelf gemaakt</a:t>
            </a:r>
          </a:p>
          <a:p>
            <a:r>
              <a:rPr lang="nl-NL" dirty="0"/>
              <a:t>6 verschillende delen</a:t>
            </a:r>
            <a:r>
              <a:rPr lang="x-none" dirty="0">
                <a:effectLst/>
              </a:rPr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it-IT" dirty="0"/>
              <a:t>h</a:t>
            </a:r>
            <a:r>
              <a:rPr lang="x-none" dirty="0"/>
              <a:t>oningraat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x-none" dirty="0"/>
              <a:t>chermen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t</a:t>
            </a:r>
            <a:r>
              <a:rPr lang="x-none" dirty="0"/>
              <a:t>rechter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t</a:t>
            </a:r>
            <a:r>
              <a:rPr lang="x-none" dirty="0"/>
              <a:t>estsectie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d</a:t>
            </a:r>
            <a:r>
              <a:rPr lang="x-none" dirty="0"/>
              <a:t>iffuser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v</a:t>
            </a:r>
            <a:r>
              <a:rPr lang="x-none" dirty="0"/>
              <a:t>entilatoren</a:t>
            </a:r>
          </a:p>
        </p:txBody>
      </p:sp>
      <p:pic>
        <p:nvPicPr>
          <p:cNvPr id="4" name="Picture 3" descr="Image result for closed circuit wind tunnel&quot;">
            <a:extLst>
              <a:ext uri="{FF2B5EF4-FFF2-40B4-BE49-F238E27FC236}">
                <a16:creationId xmlns:a16="http://schemas.microsoft.com/office/drawing/2014/main" id="{023BA0F5-5DC4-3E45-8279-7C6A1228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77"/>
          <a:stretch/>
        </p:blipFill>
        <p:spPr bwMode="auto">
          <a:xfrm>
            <a:off x="3851920" y="1484784"/>
            <a:ext cx="4708436" cy="2919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E95E6-6279-EB4C-A536-D67FD0F0FA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/>
          <a:stretch/>
        </p:blipFill>
        <p:spPr>
          <a:xfrm>
            <a:off x="3851920" y="4631076"/>
            <a:ext cx="4708436" cy="20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9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EBE4-057E-F541-9526-5D78F74F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3.1.1 De honingraat</a:t>
            </a:r>
            <a:r>
              <a:rPr lang="x-none" b="1" dirty="0"/>
              <a:t> </a:t>
            </a:r>
            <a:endParaRPr lang="nl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09D5-75A8-2344-BC7D-6B282B86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lucht -&gt; laminair</a:t>
            </a:r>
          </a:p>
          <a:p>
            <a:r>
              <a:rPr lang="nl-NL"/>
              <a:t>vermindert laterale turbulentie</a:t>
            </a:r>
          </a:p>
          <a:p>
            <a:pPr lvl="1"/>
            <a:r>
              <a:rPr lang="nl-NL"/>
              <a:t>vermindert op- en neerbeweging</a:t>
            </a:r>
          </a:p>
          <a:p>
            <a:r>
              <a:rPr lang="nl-NL"/>
              <a:t>plastic rietjes </a:t>
            </a:r>
            <a:r>
              <a:rPr lang="nl-NL" sz="1600"/>
              <a:t>(6600)</a:t>
            </a:r>
          </a:p>
          <a:p>
            <a:r>
              <a:rPr lang="nl-NL"/>
              <a:t>diameter: 6 mm</a:t>
            </a:r>
          </a:p>
          <a:p>
            <a:r>
              <a:rPr lang="nl-NL"/>
              <a:t>lengte: 60 mm</a:t>
            </a:r>
          </a:p>
        </p:txBody>
      </p:sp>
      <p:pic>
        <p:nvPicPr>
          <p:cNvPr id="7" name="Picture 6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53F45146-7BA1-4E49-886C-F679E7AA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10" y="1419224"/>
            <a:ext cx="4235299" cy="3763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44C3C-802B-BA40-8E56-8180ECE58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64458"/>
            <a:ext cx="3924672" cy="26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3DBD-F345-FA4F-86B7-B76A1075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3.1.2 De schermen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2911-D8FC-9048-BB8E-B4118AEE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/>
              <a:t>2 schermen </a:t>
            </a:r>
            <a:r>
              <a:rPr lang="nl-NL" sz="1400"/>
              <a:t>(Harm Ubbens van </a:t>
            </a:r>
            <a:r>
              <a:rPr lang="nl-NL" sz="1400" err="1"/>
              <a:t>BikeValley</a:t>
            </a:r>
            <a:r>
              <a:rPr lang="nl-NL" sz="1400"/>
              <a:t>)</a:t>
            </a:r>
          </a:p>
          <a:p>
            <a:r>
              <a:rPr lang="nl-NL"/>
              <a:t>verminderen axiale turbulentie</a:t>
            </a:r>
          </a:p>
          <a:p>
            <a:pPr lvl="1"/>
            <a:r>
              <a:rPr lang="nl-NL"/>
              <a:t>verminderen drukververschil in doorsnede</a:t>
            </a:r>
          </a:p>
          <a:p>
            <a:r>
              <a:rPr lang="nl-NL"/>
              <a:t>muggengaas </a:t>
            </a:r>
          </a:p>
          <a:p>
            <a:r>
              <a:rPr lang="nl-NL"/>
              <a:t>64% opening </a:t>
            </a:r>
          </a:p>
          <a:p>
            <a:r>
              <a:rPr lang="nl-NL"/>
              <a:t>45 mm apart</a:t>
            </a:r>
          </a:p>
        </p:txBody>
      </p:sp>
      <p:pic>
        <p:nvPicPr>
          <p:cNvPr id="4" name="Picture 3" descr="A picture containing indoor, wall, chair, table&#10;&#10;Description automatically generated">
            <a:extLst>
              <a:ext uri="{FF2B5EF4-FFF2-40B4-BE49-F238E27FC236}">
                <a16:creationId xmlns:a16="http://schemas.microsoft.com/office/drawing/2014/main" id="{D1A29D77-6857-8A4E-A0A6-A3FB95C9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95"/>
          <a:stretch/>
        </p:blipFill>
        <p:spPr>
          <a:xfrm>
            <a:off x="3796146" y="2976230"/>
            <a:ext cx="2706254" cy="36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1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BB3A-83F2-184A-9A3A-9DB62C00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3.1.3 De trechter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3384B-5204-2540-9544-F8AC65EA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luchtstroomversnelling</a:t>
            </a:r>
          </a:p>
          <a:p>
            <a:r>
              <a:rPr lang="nl-NL"/>
              <a:t>efficiënt </a:t>
            </a:r>
          </a:p>
          <a:p>
            <a:pPr lvl="1"/>
            <a:r>
              <a:rPr lang="nl-NL"/>
              <a:t>geen stroomscheiding</a:t>
            </a:r>
          </a:p>
          <a:p>
            <a:r>
              <a:rPr lang="nl-NL"/>
              <a:t>polynoom van de 5de orde</a:t>
            </a:r>
          </a:p>
          <a:p>
            <a:r>
              <a:rPr lang="nl-NL"/>
              <a:t>5,09:1 (</a:t>
            </a:r>
            <a:r>
              <a:rPr lang="nl-NL" err="1"/>
              <a:t>A</a:t>
            </a:r>
            <a:r>
              <a:rPr lang="nl-NL" baseline="-25000" err="1"/>
              <a:t>inlaat</a:t>
            </a:r>
            <a:r>
              <a:rPr lang="nl-NL" err="1"/>
              <a:t>:A</a:t>
            </a:r>
            <a:r>
              <a:rPr lang="nl-NL" baseline="-25000" err="1"/>
              <a:t>uitlaat</a:t>
            </a:r>
            <a:r>
              <a:rPr lang="nl-NL"/>
              <a:t>) </a:t>
            </a:r>
            <a:r>
              <a:rPr lang="nl-NL" sz="1600"/>
              <a:t>met A= oppervlakte</a:t>
            </a:r>
            <a:endParaRPr lang="nl-NL"/>
          </a:p>
        </p:txBody>
      </p:sp>
      <p:pic>
        <p:nvPicPr>
          <p:cNvPr id="6" name="Picture 5" descr="A chair in a room&#10;&#10;Description automatically generated">
            <a:extLst>
              <a:ext uri="{FF2B5EF4-FFF2-40B4-BE49-F238E27FC236}">
                <a16:creationId xmlns:a16="http://schemas.microsoft.com/office/drawing/2014/main" id="{969419D9-95C0-484E-BE39-12688A277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862739"/>
            <a:ext cx="4032449" cy="2630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5556A-BD7C-2649-9FE6-292C403AB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99" y="3852863"/>
            <a:ext cx="4267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9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603E-9D49-B64F-A468-BDAE0927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3.1.4 De </a:t>
            </a:r>
            <a:r>
              <a:rPr lang="nl-NL" b="1" dirty="0" err="1"/>
              <a:t>testsecti</a:t>
            </a:r>
            <a:r>
              <a:rPr lang="x-none" b="1" dirty="0"/>
              <a:t>e</a:t>
            </a:r>
            <a:endParaRPr lang="nl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AA18-1F56-2A49-AC72-0F8E44C6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alle tests</a:t>
            </a:r>
          </a:p>
          <a:p>
            <a:r>
              <a:rPr lang="nl-NL"/>
              <a:t>18,0x19,0x58,0 cm</a:t>
            </a:r>
          </a:p>
          <a:p>
            <a:r>
              <a:rPr lang="nl-NL"/>
              <a:t>raam</a:t>
            </a:r>
          </a:p>
          <a:p>
            <a:r>
              <a:rPr lang="nl-NL"/>
              <a:t>2mm plexiglas</a:t>
            </a:r>
          </a:p>
        </p:txBody>
      </p:sp>
      <p:pic>
        <p:nvPicPr>
          <p:cNvPr id="4" name="Picture 3" descr="A room with a wooden floor&#10;&#10;Description automatically generated">
            <a:extLst>
              <a:ext uri="{FF2B5EF4-FFF2-40B4-BE49-F238E27FC236}">
                <a16:creationId xmlns:a16="http://schemas.microsoft.com/office/drawing/2014/main" id="{53F3FDAC-2713-6141-8136-33269F26D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57792"/>
            <a:ext cx="4431949" cy="3519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DB0BA-118E-054B-87B8-D16213D40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49" y="365126"/>
            <a:ext cx="3276600" cy="218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CE0D9-93D3-F544-B70A-411C49D7C3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r="25826"/>
          <a:stretch/>
        </p:blipFill>
        <p:spPr>
          <a:xfrm>
            <a:off x="2641785" y="3992563"/>
            <a:ext cx="1800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4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F7A3-D6F4-B242-B60F-AE8AD215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3.1.5 De diffuser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10B9-0B1F-EC41-862F-18CD44D36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luchtstroomvertraging</a:t>
            </a:r>
          </a:p>
          <a:p>
            <a:r>
              <a:rPr lang="nl-NL"/>
              <a:t>meer oppervlakte</a:t>
            </a:r>
          </a:p>
          <a:p>
            <a:pPr lvl="1"/>
            <a:r>
              <a:rPr lang="nl-NL"/>
              <a:t> meer ventilatoren</a:t>
            </a:r>
          </a:p>
          <a:p>
            <a:pPr marL="342900" lvl="1" indent="0">
              <a:buNone/>
            </a:pPr>
            <a:r>
              <a:rPr lang="nl-NL"/>
              <a:t>-&gt; minder snel laten draaien</a:t>
            </a:r>
          </a:p>
          <a:p>
            <a:r>
              <a:rPr lang="nl-NL"/>
              <a:t>9.9° openingshoek</a:t>
            </a:r>
          </a:p>
          <a:p>
            <a:r>
              <a:rPr lang="nl-NL"/>
              <a:t>574,0 mm </a:t>
            </a:r>
          </a:p>
        </p:txBody>
      </p:sp>
      <p:pic>
        <p:nvPicPr>
          <p:cNvPr id="4" name="Picture 3" descr="A picture containing indoor, wall, floor, window&#10;&#10;Description automatically generated">
            <a:extLst>
              <a:ext uri="{FF2B5EF4-FFF2-40B4-BE49-F238E27FC236}">
                <a16:creationId xmlns:a16="http://schemas.microsoft.com/office/drawing/2014/main" id="{061921E7-4E84-F144-BA18-8821BB60EA8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8" t="45665" b="8030"/>
          <a:stretch/>
        </p:blipFill>
        <p:spPr bwMode="auto">
          <a:xfrm>
            <a:off x="4788024" y="1913731"/>
            <a:ext cx="4177190" cy="4212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20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floor, indoor, table, wall&#10;&#10;Description automatically generated">
            <a:extLst>
              <a:ext uri="{FF2B5EF4-FFF2-40B4-BE49-F238E27FC236}">
                <a16:creationId xmlns:a16="http://schemas.microsoft.com/office/drawing/2014/main" id="{41220D2A-8789-474F-B312-F30114381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014" y="3150919"/>
            <a:ext cx="2151270" cy="3657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75770-D341-1E45-AE31-6F94DFE1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3.1.6 De ventilatoren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6B62-2FE2-F74D-AC6E-95679CFE8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borstelloze</a:t>
            </a:r>
            <a:r>
              <a:rPr lang="nl-NL"/>
              <a:t> motoren 210 Watt</a:t>
            </a:r>
          </a:p>
          <a:p>
            <a:r>
              <a:rPr lang="nl-NL"/>
              <a:t>driebladpropeller</a:t>
            </a:r>
          </a:p>
          <a:p>
            <a:r>
              <a:rPr lang="nl-NL"/>
              <a:t>ESC (</a:t>
            </a:r>
            <a:r>
              <a:rPr lang="nl-NL" err="1"/>
              <a:t>electronic</a:t>
            </a:r>
            <a:r>
              <a:rPr lang="nl-NL"/>
              <a:t> speed controller)</a:t>
            </a:r>
          </a:p>
          <a:p>
            <a:r>
              <a:rPr lang="nl-NL"/>
              <a:t>accu </a:t>
            </a:r>
          </a:p>
          <a:p>
            <a:r>
              <a:rPr lang="nl-NL" err="1"/>
              <a:t>servotester</a:t>
            </a:r>
            <a:endParaRPr lang="nl-NL"/>
          </a:p>
          <a:p>
            <a:r>
              <a:rPr lang="nl-NL"/>
              <a:t>840 Watt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C9148A-E029-964F-954A-6D3347DE7B52}"/>
              </a:ext>
            </a:extLst>
          </p:cNvPr>
          <p:cNvGrpSpPr>
            <a:grpSpLocks noChangeAspect="1"/>
          </p:cNvGrpSpPr>
          <p:nvPr/>
        </p:nvGrpSpPr>
        <p:grpSpPr>
          <a:xfrm>
            <a:off x="5611528" y="116632"/>
            <a:ext cx="3430635" cy="4351338"/>
            <a:chOff x="0" y="0"/>
            <a:chExt cx="2945765" cy="2802255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C4468FD7-C27E-4A4F-A2C1-1FB80258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45765" cy="280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9DD7DF-5953-DA45-A49C-340213B7E817}"/>
                </a:ext>
              </a:extLst>
            </p:cNvPr>
            <p:cNvSpPr/>
            <p:nvPr/>
          </p:nvSpPr>
          <p:spPr>
            <a:xfrm>
              <a:off x="231354" y="352539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078B7E-19B8-4845-B163-7F9FDD7C3E39}"/>
                </a:ext>
              </a:extLst>
            </p:cNvPr>
            <p:cNvSpPr/>
            <p:nvPr/>
          </p:nvSpPr>
          <p:spPr>
            <a:xfrm>
              <a:off x="980501" y="363556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A6AF04-FC9D-7541-B776-549F2E2FF3C0}"/>
                </a:ext>
              </a:extLst>
            </p:cNvPr>
            <p:cNvSpPr/>
            <p:nvPr/>
          </p:nvSpPr>
          <p:spPr>
            <a:xfrm>
              <a:off x="1729648" y="352539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C5FCB-1D51-7644-88BD-65355DFB61A6}"/>
                </a:ext>
              </a:extLst>
            </p:cNvPr>
            <p:cNvSpPr/>
            <p:nvPr/>
          </p:nvSpPr>
          <p:spPr>
            <a:xfrm>
              <a:off x="2462270" y="352539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E92A4B-1327-504C-AA5D-8A59B677C166}"/>
                </a:ext>
              </a:extLst>
            </p:cNvPr>
            <p:cNvSpPr/>
            <p:nvPr/>
          </p:nvSpPr>
          <p:spPr>
            <a:xfrm>
              <a:off x="264405" y="1465243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ED55A-4BAB-AD49-8A79-F2C220010803}"/>
                </a:ext>
              </a:extLst>
            </p:cNvPr>
            <p:cNvSpPr/>
            <p:nvPr/>
          </p:nvSpPr>
          <p:spPr>
            <a:xfrm>
              <a:off x="980501" y="1465243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A2484E-9317-E744-B0AF-C9E3E69CAA50}"/>
                </a:ext>
              </a:extLst>
            </p:cNvPr>
            <p:cNvSpPr/>
            <p:nvPr/>
          </p:nvSpPr>
          <p:spPr>
            <a:xfrm>
              <a:off x="1762699" y="1465243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5E97E5-0926-0347-A493-8A0F062E676B}"/>
                </a:ext>
              </a:extLst>
            </p:cNvPr>
            <p:cNvSpPr/>
            <p:nvPr/>
          </p:nvSpPr>
          <p:spPr>
            <a:xfrm>
              <a:off x="2456761" y="1465243"/>
              <a:ext cx="304800" cy="124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7D7C13-AA66-7E4B-ACA0-4DF64E5FEED3}"/>
                </a:ext>
              </a:extLst>
            </p:cNvPr>
            <p:cNvSpPr/>
            <p:nvPr/>
          </p:nvSpPr>
          <p:spPr>
            <a:xfrm>
              <a:off x="495759" y="2473286"/>
              <a:ext cx="145473" cy="12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5717A0-5A8E-B249-8620-EE97EB7BD491}"/>
                </a:ext>
              </a:extLst>
            </p:cNvPr>
            <p:cNvSpPr/>
            <p:nvPr/>
          </p:nvSpPr>
          <p:spPr>
            <a:xfrm>
              <a:off x="2759725" y="2533879"/>
              <a:ext cx="145473" cy="12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AA2171-0365-CF4D-B816-AA147796675D}"/>
                </a:ext>
              </a:extLst>
            </p:cNvPr>
            <p:cNvSpPr/>
            <p:nvPr/>
          </p:nvSpPr>
          <p:spPr>
            <a:xfrm>
              <a:off x="121185" y="710587"/>
              <a:ext cx="82627" cy="12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05DA731-33D7-9345-AC71-E62400CA82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" y="4624188"/>
            <a:ext cx="3276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2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6A60-443B-284B-8266-FE7B9ABD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6AC-2287-BA4F-8C29-33397072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Onderzoeksvragen 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Theorie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 Turbulente/laminaire stroming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 Wet van </a:t>
            </a:r>
            <a:r>
              <a:rPr lang="nl-NL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Bernouilli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Praktische proef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 Windtunnel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3.2 Experimenten</a:t>
            </a:r>
            <a:endParaRPr lang="nl-NL" sz="2400" dirty="0">
              <a:cs typeface="Calibri"/>
            </a:endParaRPr>
          </a:p>
          <a:p>
            <a:pPr marL="457200" lvl="1" indent="-457200">
              <a:buFont typeface="+mj-lt"/>
              <a:buAutoNum type="arabicPeriod" startAt="4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Algemeen besluit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57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D3B437FA-A09D-4E77-BF3D-4957A186DDBE}"/>
              </a:ext>
            </a:extLst>
          </p:cNvPr>
          <p:cNvSpPr txBox="1"/>
          <p:nvPr/>
        </p:nvSpPr>
        <p:spPr>
          <a:xfrm>
            <a:off x="215008" y="244820"/>
            <a:ext cx="903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b="1" dirty="0">
                <a:latin typeface="+mj-lt"/>
              </a:rPr>
              <a:t>3.2 Praktische proef: experimenten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611560" y="1024938"/>
            <a:ext cx="7279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>
                <a:latin typeface="+mj-lt"/>
              </a:rPr>
              <a:t>3.2.1 Zichtbaar maken van laminaire stroom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E0F697-73C4-40C7-9127-CA792559B7AF}"/>
              </a:ext>
            </a:extLst>
          </p:cNvPr>
          <p:cNvSpPr txBox="1"/>
          <p:nvPr/>
        </p:nvSpPr>
        <p:spPr>
          <a:xfrm>
            <a:off x="449745" y="1870917"/>
            <a:ext cx="8279639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nl-BE" sz="2400" dirty="0"/>
              <a:t>Bij maximale snelheid, doormiddel van een externe rookmachine</a:t>
            </a:r>
          </a:p>
          <a:p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A163AAC-1B1B-4D17-891C-39B3276620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-1121" r="10595" b="6917"/>
          <a:stretch/>
        </p:blipFill>
        <p:spPr>
          <a:xfrm>
            <a:off x="414616" y="2375314"/>
            <a:ext cx="3507248" cy="2314541"/>
          </a:xfrm>
          <a:prstGeom prst="rect">
            <a:avLst/>
          </a:prstGeom>
        </p:spPr>
      </p:pic>
      <p:pic>
        <p:nvPicPr>
          <p:cNvPr id="10" name="Afbeelding 9">
            <a:hlinkClick r:id="rId3"/>
            <a:extLst>
              <a:ext uri="{FF2B5EF4-FFF2-40B4-BE49-F238E27FC236}">
                <a16:creationId xmlns:a16="http://schemas.microsoft.com/office/drawing/2014/main" id="{A7D96E91-CA45-4F4E-8313-3D0E8EF591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81" y="2375314"/>
            <a:ext cx="3771538" cy="2530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CC093E0-AADB-4874-B7F0-B6AE1C2EDB5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-1" r="14132" b="-1363"/>
          <a:stretch/>
        </p:blipFill>
        <p:spPr>
          <a:xfrm>
            <a:off x="1316517" y="4797629"/>
            <a:ext cx="3417199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2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387217" y="480849"/>
            <a:ext cx="5825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>
                <a:latin typeface="+mj-lt"/>
              </a:rPr>
              <a:t>3.2.2 Bepalen van de luchtsnelheid</a:t>
            </a:r>
          </a:p>
        </p:txBody>
      </p:sp>
      <p:pic>
        <p:nvPicPr>
          <p:cNvPr id="12" name="Picture 68" descr="A picture containing indoor, floor, person&#10;&#10;Description automatically generated">
            <a:extLst>
              <a:ext uri="{FF2B5EF4-FFF2-40B4-BE49-F238E27FC236}">
                <a16:creationId xmlns:a16="http://schemas.microsoft.com/office/drawing/2014/main" id="{CD3D648B-214D-452D-80A0-1282C61E52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1" y="2420888"/>
            <a:ext cx="3744824" cy="2704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98CC0B49-E4C2-40B0-918A-83CB59BDCE7F}"/>
                  </a:ext>
                </a:extLst>
              </p:cNvPr>
              <p:cNvSpPr/>
              <p:nvPr/>
            </p:nvSpPr>
            <p:spPr>
              <a:xfrm>
                <a:off x="4932040" y="2266796"/>
                <a:ext cx="1636646" cy="100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000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it-IT" sz="2000" b="0" i="0" smtClean="0"/>
                        <m:t> </m:t>
                      </m:r>
                      <m:r>
                        <m:rPr>
                          <m:nor/>
                        </m:rPr>
                        <a:rPr lang="nl-BE" sz="2000" smtClean="0"/>
                        <m:t>=</m:t>
                      </m:r>
                      <m:rad>
                        <m:radPr>
                          <m:degHide m:val="on"/>
                          <m:ctrlPr>
                            <a:rPr lang="nl-BE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B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nl-BE" sz="2000" i="1"/>
                                <m:t>2 . ∆</m:t>
                              </m:r>
                              <m:r>
                                <m:rPr>
                                  <m:nor/>
                                </m:rPr>
                                <a:rPr lang="nl-BE" sz="2000" i="1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nl-BE" sz="2000" i="1"/>
                                <m:t>.</m:t>
                              </m:r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nl-BE" sz="2000" i="1"/>
                                    <m:t>ρ</m:t>
                                  </m:r>
                                </m:e>
                                <m:sub>
                                  <m: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  <m:t>𝑔𝑖𝑛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nl-BE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nl-BE" sz="20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  <m:t>lucht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nl-BE" sz="2000" dirty="0"/>
              </a:p>
            </p:txBody>
          </p:sp>
        </mc:Choice>
        <mc:Fallback xmlns=""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98CC0B49-E4C2-40B0-918A-83CB59BDC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266796"/>
                <a:ext cx="1636646" cy="1001684"/>
              </a:xfrm>
              <a:prstGeom prst="rect">
                <a:avLst/>
              </a:prstGeom>
              <a:blipFill>
                <a:blip r:embed="rId3"/>
                <a:stretch>
                  <a:fillRect r="-17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hoek 12">
            <a:extLst>
              <a:ext uri="{FF2B5EF4-FFF2-40B4-BE49-F238E27FC236}">
                <a16:creationId xmlns:a16="http://schemas.microsoft.com/office/drawing/2014/main" id="{EDADEF1A-D82A-4C45-89CC-D056EF9AFF99}"/>
              </a:ext>
            </a:extLst>
          </p:cNvPr>
          <p:cNvSpPr/>
          <p:nvPr/>
        </p:nvSpPr>
        <p:spPr>
          <a:xfrm>
            <a:off x="4572000" y="3268480"/>
            <a:ext cx="5053138" cy="188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 = hoogteverschil</a:t>
            </a:r>
            <a:endParaRPr lang="nl-B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nl-BE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gin 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dichtheid van gin (930 kg/m</a:t>
            </a:r>
            <a:r>
              <a:rPr lang="nl-BE" sz="2000" baseline="30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= valversnelling (9,81 m/s</a:t>
            </a:r>
            <a:r>
              <a:rPr lang="nl-BE" sz="2000" baseline="30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nl-BE" sz="2000" baseline="-25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lucht 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dichtheid van lucht (1,225 kg/m</a:t>
            </a:r>
            <a:r>
              <a:rPr lang="nl-BE" sz="2000" baseline="30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nl-B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8CEF09C-6C14-417A-BDEE-CBB0E0048CA2}"/>
              </a:ext>
            </a:extLst>
          </p:cNvPr>
          <p:cNvSpPr txBox="1"/>
          <p:nvPr/>
        </p:nvSpPr>
        <p:spPr>
          <a:xfrm>
            <a:off x="1304739" y="1466155"/>
            <a:ext cx="415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/>
              <a:t>Via Pitotbuis met vloeistofmanometer</a:t>
            </a:r>
          </a:p>
        </p:txBody>
      </p:sp>
    </p:spTree>
    <p:extLst>
      <p:ext uri="{BB962C8B-B14F-4D97-AF65-F5344CB8AC3E}">
        <p14:creationId xmlns:p14="http://schemas.microsoft.com/office/powerpoint/2010/main" val="12413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6A60-443B-284B-8266-FE7B9ABD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6AC-2287-BA4F-8C29-33397072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Onderzoeksvragen </a:t>
            </a:r>
            <a:endParaRPr lang="nl-NL" sz="24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Theorie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2.1 Turbulente/laminaire stroming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2.2 Wet van </a:t>
            </a:r>
            <a:r>
              <a:rPr lang="nl-NL" sz="2400" dirty="0" err="1"/>
              <a:t>Bernouilli</a:t>
            </a:r>
            <a:endParaRPr lang="nl-NL" sz="24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Praktische proef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3.1 Windtunnel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3.2 Experimenten</a:t>
            </a:r>
            <a:endParaRPr lang="nl-NL" sz="2400" dirty="0">
              <a:cs typeface="Calibri"/>
            </a:endParaRPr>
          </a:p>
          <a:p>
            <a:pPr marL="457200" lvl="1" indent="-457200">
              <a:buFont typeface="+mj-lt"/>
              <a:buAutoNum type="arabicPeriod" startAt="4"/>
            </a:pPr>
            <a:r>
              <a:rPr lang="nl-NL" sz="2400" dirty="0"/>
              <a:t>Algemeen besluit</a:t>
            </a:r>
            <a:endParaRPr lang="nl-NL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470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7397646" y="37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sz="280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383423" y="465125"/>
            <a:ext cx="5825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>
                <a:latin typeface="+mj-lt"/>
              </a:rPr>
              <a:t>3.2.2 Bepalen van de luchtsnelheid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10D22C6-2156-43AA-8853-286D1F3988B2}"/>
              </a:ext>
            </a:extLst>
          </p:cNvPr>
          <p:cNvSpPr txBox="1"/>
          <p:nvPr/>
        </p:nvSpPr>
        <p:spPr>
          <a:xfrm>
            <a:off x="1663909" y="187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6D981B-EBDA-4A82-9993-82A33228E364}"/>
              </a:ext>
            </a:extLst>
          </p:cNvPr>
          <p:cNvSpPr txBox="1"/>
          <p:nvPr/>
        </p:nvSpPr>
        <p:spPr>
          <a:xfrm>
            <a:off x="308083" y="1392504"/>
            <a:ext cx="452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/>
              <a:t>A. Bij maximale stand  van de ventilator </a:t>
            </a:r>
            <a:endParaRPr lang="nl-BE" sz="2000" b="1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E12857B-4719-40AB-9CD4-2C96F7C04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47530"/>
              </p:ext>
            </p:extLst>
          </p:nvPr>
        </p:nvGraphicFramePr>
        <p:xfrm>
          <a:off x="480784" y="2427605"/>
          <a:ext cx="4077524" cy="2779568"/>
        </p:xfrm>
        <a:graphic>
          <a:graphicData uri="http://schemas.openxmlformats.org/drawingml/2006/table">
            <a:tbl>
              <a:tblPr firstRow="1" firstCol="1" bandRow="1"/>
              <a:tblGrid>
                <a:gridCol w="1078257">
                  <a:extLst>
                    <a:ext uri="{9D8B030D-6E8A-4147-A177-3AD203B41FA5}">
                      <a16:colId xmlns:a16="http://schemas.microsoft.com/office/drawing/2014/main" val="2287381840"/>
                    </a:ext>
                  </a:extLst>
                </a:gridCol>
                <a:gridCol w="1007500">
                  <a:extLst>
                    <a:ext uri="{9D8B030D-6E8A-4147-A177-3AD203B41FA5}">
                      <a16:colId xmlns:a16="http://schemas.microsoft.com/office/drawing/2014/main" val="3201296096"/>
                    </a:ext>
                  </a:extLst>
                </a:gridCol>
                <a:gridCol w="1017005">
                  <a:extLst>
                    <a:ext uri="{9D8B030D-6E8A-4147-A177-3AD203B41FA5}">
                      <a16:colId xmlns:a16="http://schemas.microsoft.com/office/drawing/2014/main" val="1892505653"/>
                    </a:ext>
                  </a:extLst>
                </a:gridCol>
                <a:gridCol w="974762">
                  <a:extLst>
                    <a:ext uri="{9D8B030D-6E8A-4147-A177-3AD203B41FA5}">
                      <a16:colId xmlns:a16="http://schemas.microsoft.com/office/drawing/2014/main" val="2302949658"/>
                    </a:ext>
                  </a:extLst>
                </a:gridCol>
              </a:tblGrid>
              <a:tr h="6948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Km/h</a:t>
                      </a:r>
                      <a:endParaRPr lang="nl-BE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Midden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Rechts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621630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Boven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nl-BE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051417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Midden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18215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Onder</a:t>
                      </a:r>
                      <a:endParaRPr lang="nl-BE" sz="1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nl-BE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nl-BE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59010"/>
                  </a:ext>
                </a:extLst>
              </a:tr>
            </a:tbl>
          </a:graphicData>
        </a:graphic>
      </p:graphicFrame>
      <p:sp>
        <p:nvSpPr>
          <p:cNvPr id="14" name="Tekstvak 13">
            <a:extLst>
              <a:ext uri="{FF2B5EF4-FFF2-40B4-BE49-F238E27FC236}">
                <a16:creationId xmlns:a16="http://schemas.microsoft.com/office/drawing/2014/main" id="{A38767EB-8BB6-4A5D-9878-87FD356FFF3F}"/>
              </a:ext>
            </a:extLst>
          </p:cNvPr>
          <p:cNvSpPr txBox="1"/>
          <p:nvPr/>
        </p:nvSpPr>
        <p:spPr>
          <a:xfrm>
            <a:off x="480784" y="5314894"/>
            <a:ext cx="8123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Besluit:</a:t>
            </a:r>
          </a:p>
          <a:p>
            <a:pPr marL="457200" indent="-457200">
              <a:buFontTx/>
              <a:buAutoNum type="arabicPeriod"/>
            </a:pPr>
            <a:r>
              <a:rPr lang="nl-BE" sz="2000" b="1" dirty="0"/>
              <a:t>Maximale snelheid is 34 km/u (Gemiddelde:  = 9,3 m/s of 33 km/u)</a:t>
            </a:r>
          </a:p>
          <a:p>
            <a:pPr marL="457200" indent="-457200">
              <a:buAutoNum type="arabicPeriod"/>
            </a:pPr>
            <a:r>
              <a:rPr lang="nl-BE" sz="2000" b="1" dirty="0"/>
              <a:t>Luchtsnelheid homogeen verdeeld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AB4FF4B-C213-45A7-B1B8-6BF6CE3AA8FF}"/>
              </a:ext>
            </a:extLst>
          </p:cNvPr>
          <p:cNvSpPr txBox="1"/>
          <p:nvPr/>
        </p:nvSpPr>
        <p:spPr>
          <a:xfrm>
            <a:off x="4932040" y="1392504"/>
            <a:ext cx="4077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B. Bij vooraf bepaalde instellingen van de ventilator</a:t>
            </a:r>
            <a:endParaRPr lang="nl-BE" sz="2000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8ACE076-0333-4A2B-A3BE-0C66A9D240C4}"/>
              </a:ext>
            </a:extLst>
          </p:cNvPr>
          <p:cNvSpPr txBox="1"/>
          <p:nvPr/>
        </p:nvSpPr>
        <p:spPr>
          <a:xfrm>
            <a:off x="383423" y="2089051"/>
            <a:ext cx="390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Luchtsnelheid op verschillende posities</a:t>
            </a:r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331CF2B-7D11-4511-AA2A-A228066F7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73918"/>
              </p:ext>
            </p:extLst>
          </p:nvPr>
        </p:nvGraphicFramePr>
        <p:xfrm>
          <a:off x="5029401" y="2427605"/>
          <a:ext cx="3503038" cy="2779568"/>
        </p:xfrm>
        <a:graphic>
          <a:graphicData uri="http://schemas.openxmlformats.org/drawingml/2006/table">
            <a:tbl>
              <a:tblPr firstRow="1" firstCol="1" bandRow="1"/>
              <a:tblGrid>
                <a:gridCol w="1149598">
                  <a:extLst>
                    <a:ext uri="{9D8B030D-6E8A-4147-A177-3AD203B41FA5}">
                      <a16:colId xmlns:a16="http://schemas.microsoft.com/office/drawing/2014/main" val="1139645253"/>
                    </a:ext>
                  </a:extLst>
                </a:gridCol>
                <a:gridCol w="1139130">
                  <a:extLst>
                    <a:ext uri="{9D8B030D-6E8A-4147-A177-3AD203B41FA5}">
                      <a16:colId xmlns:a16="http://schemas.microsoft.com/office/drawing/2014/main" val="1612378795"/>
                    </a:ext>
                  </a:extLst>
                </a:gridCol>
                <a:gridCol w="1214310">
                  <a:extLst>
                    <a:ext uri="{9D8B030D-6E8A-4147-A177-3AD203B41FA5}">
                      <a16:colId xmlns:a16="http://schemas.microsoft.com/office/drawing/2014/main" val="1880422721"/>
                    </a:ext>
                  </a:extLst>
                </a:gridCol>
              </a:tblGrid>
              <a:tr h="8072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 b="1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Ventilator</a:t>
                      </a:r>
                      <a:r>
                        <a:rPr lang="fr-BE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-stand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 (in m/s)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 (in km/u)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07959"/>
                  </a:ext>
                </a:extLst>
              </a:tr>
              <a:tr h="3944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622504"/>
                  </a:ext>
                </a:extLst>
              </a:tr>
              <a:tr h="3944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6,2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803241"/>
                  </a:ext>
                </a:extLst>
              </a:tr>
              <a:tr h="3944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5,5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30641"/>
                  </a:ext>
                </a:extLst>
              </a:tr>
              <a:tr h="3944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7,7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867703"/>
                  </a:ext>
                </a:extLst>
              </a:tr>
              <a:tr h="3944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9,2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nl-B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38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4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7397646" y="37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sz="280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393654" y="233797"/>
            <a:ext cx="785574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3200" b="1" dirty="0">
                <a:latin typeface="+mj-lt"/>
              </a:rPr>
              <a:t>3.2.3 Bepaling van lift op een vleugel bij verschillende invalshoeken</a:t>
            </a:r>
          </a:p>
        </p:txBody>
      </p:sp>
      <p:pic>
        <p:nvPicPr>
          <p:cNvPr id="11" name="Picture 7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1CC19D36-830E-47B7-BF84-513B1880B4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6706031" cy="422709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E73C961-9B4F-4F80-BC17-48974D8A41BF}"/>
              </a:ext>
            </a:extLst>
          </p:cNvPr>
          <p:cNvSpPr txBox="1"/>
          <p:nvPr/>
        </p:nvSpPr>
        <p:spPr>
          <a:xfrm>
            <a:off x="5124834" y="5560961"/>
            <a:ext cx="210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Vleugel: NACA 4412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C4DE6C2-2441-4359-8A6D-9A1763D60D31}"/>
              </a:ext>
            </a:extLst>
          </p:cNvPr>
          <p:cNvSpPr txBox="1"/>
          <p:nvPr/>
        </p:nvSpPr>
        <p:spPr>
          <a:xfrm>
            <a:off x="1259632" y="1463939"/>
            <a:ext cx="406438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nl-BE"/>
              <a:t>Proefopstelling bepaling lift op de vleugel</a:t>
            </a:r>
          </a:p>
        </p:txBody>
      </p:sp>
    </p:spTree>
    <p:extLst>
      <p:ext uri="{BB962C8B-B14F-4D97-AF65-F5344CB8AC3E}">
        <p14:creationId xmlns:p14="http://schemas.microsoft.com/office/powerpoint/2010/main" val="96494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A picture containing indoor&#10;&#10;Description automatically generated">
            <a:extLst>
              <a:ext uri="{FF2B5EF4-FFF2-40B4-BE49-F238E27FC236}">
                <a16:creationId xmlns:a16="http://schemas.microsoft.com/office/drawing/2014/main" id="{0D21FCE0-C23E-469D-B2B4-64345E3E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12776"/>
            <a:ext cx="3744416" cy="457389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48F3FE4-36DD-4714-ACF8-EA8BCC19AC7D}"/>
              </a:ext>
            </a:extLst>
          </p:cNvPr>
          <p:cNvSpPr/>
          <p:nvPr/>
        </p:nvSpPr>
        <p:spPr>
          <a:xfrm>
            <a:off x="429707" y="286557"/>
            <a:ext cx="6253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3200" dirty="0"/>
              <a:t>Bepaling van de invalshoek</a:t>
            </a:r>
          </a:p>
        </p:txBody>
      </p:sp>
    </p:spTree>
    <p:extLst>
      <p:ext uri="{BB962C8B-B14F-4D97-AF65-F5344CB8AC3E}">
        <p14:creationId xmlns:p14="http://schemas.microsoft.com/office/powerpoint/2010/main" val="193111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3B5B9B-6C23-4EBC-8668-4627F4527C97}"/>
              </a:ext>
            </a:extLst>
          </p:cNvPr>
          <p:cNvSpPr txBox="1"/>
          <p:nvPr/>
        </p:nvSpPr>
        <p:spPr>
          <a:xfrm>
            <a:off x="7397646" y="37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sz="280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413538" y="178331"/>
            <a:ext cx="831692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3200" b="1" dirty="0">
                <a:latin typeface="+mj-lt"/>
              </a:rPr>
              <a:t>3.2.3 Bepaling van lift op een vleugel bij verschillende invalshoeken</a:t>
            </a:r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94A740DF-EC0F-462B-8AFD-0A171D27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509595"/>
              </p:ext>
            </p:extLst>
          </p:nvPr>
        </p:nvGraphicFramePr>
        <p:xfrm>
          <a:off x="35784" y="1679300"/>
          <a:ext cx="6192400" cy="3734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AC927D82-2F25-4453-A765-C801384FB468}"/>
                  </a:ext>
                </a:extLst>
              </p:cNvPr>
              <p:cNvSpPr txBox="1"/>
              <p:nvPr/>
            </p:nvSpPr>
            <p:spPr>
              <a:xfrm>
                <a:off x="6228184" y="2025836"/>
                <a:ext cx="3054106" cy="3193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000"/>
              </a:p>
              <a:p>
                <a:r>
                  <a:rPr lang="nl-BE" sz="2000" b="1"/>
                  <a:t>Liftkracht = blauwe curve</a:t>
                </a:r>
              </a:p>
              <a:p>
                <a:endParaRPr lang="nl-BE" sz="2000"/>
              </a:p>
              <a:p>
                <a:r>
                  <a:rPr lang="nl-BE" sz="2000"/>
                  <a:t>F = </a:t>
                </a:r>
                <a:r>
                  <a:rPr lang="nl-BE" sz="2000">
                    <a:sym typeface="Symbol" panose="05050102010706020507" pitchFamily="18" charset="2"/>
                  </a:rPr>
                  <a:t>m . g</a:t>
                </a:r>
                <a:endParaRPr lang="nl-BE" sz="2000"/>
              </a:p>
              <a:p>
                <a:endParaRPr lang="nl-BE" sz="2000"/>
              </a:p>
              <a:p>
                <a:r>
                  <a:rPr lang="nl-BE" sz="2000" b="1"/>
                  <a:t>C</a:t>
                </a:r>
                <a:r>
                  <a:rPr lang="nl-BE" sz="2000" b="1" baseline="-25000" err="1"/>
                  <a:t>lift</a:t>
                </a:r>
                <a:r>
                  <a:rPr lang="nl-BE" sz="2000" b="1"/>
                  <a:t>= rode curve</a:t>
                </a:r>
              </a:p>
              <a:p>
                <a:endParaRPr lang="nl-BE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𝐿𝑖𝑓𝑡</m:t>
                          </m:r>
                        </m:sub>
                      </m:sSub>
                      <m:d>
                        <m:dPr>
                          <m:ctrlPr>
                            <a:rPr lang="nl-B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2 . </m:t>
                          </m:r>
                          <m:sSub>
                            <m:sSubPr>
                              <m:ctrlPr>
                                <a:rPr lang="nl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𝐿𝑖𝑓𝑡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𝐿𝑢𝑐h𝑡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nl-BE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nl-BE" sz="2000"/>
              </a:p>
              <a:p>
                <a:endParaRPr lang="nl-BE" sz="200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AC927D82-2F25-4453-A765-C801384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025836"/>
                <a:ext cx="3054106" cy="3193695"/>
              </a:xfrm>
              <a:prstGeom prst="rect">
                <a:avLst/>
              </a:prstGeom>
              <a:blipFill>
                <a:blip r:embed="rId4"/>
                <a:stretch>
                  <a:fillRect l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B9E7D45E-B0F7-4D5D-9F35-9DE906FDD217}"/>
              </a:ext>
            </a:extLst>
          </p:cNvPr>
          <p:cNvSpPr txBox="1"/>
          <p:nvPr/>
        </p:nvSpPr>
        <p:spPr>
          <a:xfrm>
            <a:off x="413538" y="5481986"/>
            <a:ext cx="8386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Besluit: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Liftkracht neemt toe tot een kritische invalshoek van 30° en daalt opnieuw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Liftcoëfficiënt geeft analoge curve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AB4AFF0-8E10-46BB-80EA-474706B6FCB7}"/>
              </a:ext>
            </a:extLst>
          </p:cNvPr>
          <p:cNvSpPr txBox="1"/>
          <p:nvPr/>
        </p:nvSpPr>
        <p:spPr>
          <a:xfrm>
            <a:off x="611560" y="1211252"/>
            <a:ext cx="1294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/>
              <a:t>Resultaten</a:t>
            </a:r>
          </a:p>
        </p:txBody>
      </p:sp>
    </p:spTree>
    <p:extLst>
      <p:ext uri="{BB962C8B-B14F-4D97-AF65-F5344CB8AC3E}">
        <p14:creationId xmlns:p14="http://schemas.microsoft.com/office/powerpoint/2010/main" val="34097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3243AC09-F2F0-48B2-9100-C820DD79C25E}"/>
              </a:ext>
            </a:extLst>
          </p:cNvPr>
          <p:cNvSpPr txBox="1"/>
          <p:nvPr/>
        </p:nvSpPr>
        <p:spPr>
          <a:xfrm>
            <a:off x="395536" y="116632"/>
            <a:ext cx="90903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3200" b="1" dirty="0">
                <a:latin typeface="+mj-lt"/>
              </a:rPr>
              <a:t>3.2.4 Liftkracht en liftcoëfficiënt in functie van de luchtsnelheid</a:t>
            </a:r>
          </a:p>
        </p:txBody>
      </p:sp>
      <p:graphicFrame>
        <p:nvGraphicFramePr>
          <p:cNvPr id="8" name="Chart 79">
            <a:extLst>
              <a:ext uri="{FF2B5EF4-FFF2-40B4-BE49-F238E27FC236}">
                <a16:creationId xmlns:a16="http://schemas.microsoft.com/office/drawing/2014/main" id="{C8FF0E7B-E130-48F2-9987-9554EBDA2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568754"/>
              </p:ext>
            </p:extLst>
          </p:nvPr>
        </p:nvGraphicFramePr>
        <p:xfrm>
          <a:off x="177949" y="1213682"/>
          <a:ext cx="5616624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93C7C19A-750A-43F3-A91E-B3B805112EB4}"/>
                  </a:ext>
                </a:extLst>
              </p:cNvPr>
              <p:cNvSpPr txBox="1"/>
              <p:nvPr/>
            </p:nvSpPr>
            <p:spPr>
              <a:xfrm>
                <a:off x="5794573" y="2420888"/>
                <a:ext cx="3601114" cy="2272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/>
              </a:p>
              <a:p>
                <a:r>
                  <a:rPr lang="nl-BE" b="1"/>
                  <a:t>Liftkracht (</a:t>
                </a:r>
                <a:r>
                  <a:rPr lang="nl-BE" b="1" err="1"/>
                  <a:t>exp</a:t>
                </a:r>
                <a:r>
                  <a:rPr lang="nl-BE" b="1"/>
                  <a:t>) = blauwe curve</a:t>
                </a:r>
              </a:p>
              <a:p>
                <a:endParaRPr lang="nl-BE"/>
              </a:p>
              <a:p>
                <a:r>
                  <a:rPr lang="nl-BE" err="1"/>
                  <a:t>F</a:t>
                </a:r>
                <a:r>
                  <a:rPr lang="nl-BE" baseline="-25000" err="1"/>
                  <a:t>lift</a:t>
                </a:r>
                <a:r>
                  <a:rPr lang="nl-BE"/>
                  <a:t> = </a:t>
                </a:r>
                <a:r>
                  <a:rPr lang="nl-BE">
                    <a:sym typeface="Symbol" panose="05050102010706020507" pitchFamily="18" charset="2"/>
                  </a:rPr>
                  <a:t>m . g</a:t>
                </a:r>
                <a:endParaRPr lang="nl-BE"/>
              </a:p>
              <a:p>
                <a:endParaRPr lang="nl-BE"/>
              </a:p>
              <a:p>
                <a:r>
                  <a:rPr lang="nl-BE" b="1" err="1"/>
                  <a:t>F</a:t>
                </a:r>
                <a:r>
                  <a:rPr lang="nl-BE" b="1" baseline="-25000" err="1"/>
                  <a:t>lift</a:t>
                </a:r>
                <a:r>
                  <a:rPr lang="nl-BE" b="1" baseline="-25000"/>
                  <a:t> </a:t>
                </a:r>
                <a:r>
                  <a:rPr lang="nl-BE" b="1"/>
                  <a:t>(</a:t>
                </a:r>
                <a:r>
                  <a:rPr lang="nl-BE" b="1" err="1"/>
                  <a:t>theor</a:t>
                </a:r>
                <a:r>
                  <a:rPr lang="nl-BE" b="1"/>
                  <a:t>) = rode curve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𝐿𝑖𝑓𝑡</m:t>
                          </m:r>
                        </m:sub>
                      </m:sSub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𝐿𝑢𝑐h𝑡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93C7C19A-750A-43F3-A91E-B3B80511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573" y="2420888"/>
                <a:ext cx="3601114" cy="2272930"/>
              </a:xfrm>
              <a:prstGeom prst="rect">
                <a:avLst/>
              </a:prstGeom>
              <a:blipFill>
                <a:blip r:embed="rId3"/>
                <a:stretch>
                  <a:fillRect l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09FE5EA-F808-4827-AF9B-BA1F2103C043}"/>
              </a:ext>
            </a:extLst>
          </p:cNvPr>
          <p:cNvSpPr txBox="1"/>
          <p:nvPr/>
        </p:nvSpPr>
        <p:spPr>
          <a:xfrm>
            <a:off x="395536" y="5462154"/>
            <a:ext cx="855251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2000" b="1" dirty="0"/>
              <a:t>Besluit: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Theoretische curve vertoont een kwadratisch verband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Sommige experimentele waarden stemmen goed overeen met de verwachte theoretische waarden</a:t>
            </a:r>
            <a:r>
              <a:rPr lang="nl-BE" b="1" dirty="0"/>
              <a:t>.</a:t>
            </a:r>
            <a:endParaRPr lang="nl-BE" sz="20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4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6A60-443B-284B-8266-FE7B9ABD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6AC-2287-BA4F-8C29-33397072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Onderzoeksvragen 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Theorie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 Turbulente/laminaire stroming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 Wet van </a:t>
            </a:r>
            <a:r>
              <a:rPr lang="nl-NL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Bernouilli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Praktische proef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 Windtunnel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3.2 Experimenten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lvl="1" indent="-457200">
              <a:buFont typeface="+mj-lt"/>
              <a:buAutoNum type="arabicPeriod" startAt="4"/>
            </a:pPr>
            <a:r>
              <a:rPr lang="nl-NL" sz="2400" dirty="0"/>
              <a:t>Algemeen besluit</a:t>
            </a:r>
            <a:endParaRPr lang="nl-NL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749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EE163E2F-78AE-4700-B9F4-0D5CD959C399}"/>
              </a:ext>
            </a:extLst>
          </p:cNvPr>
          <p:cNvSpPr txBox="1"/>
          <p:nvPr/>
        </p:nvSpPr>
        <p:spPr>
          <a:xfrm>
            <a:off x="899592" y="548680"/>
            <a:ext cx="3554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>
                <a:latin typeface="+mj-lt"/>
              </a:rPr>
              <a:t>4. Algemeen besluit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A96B861-6FB5-4DB4-A983-BD6F594C86C5}"/>
              </a:ext>
            </a:extLst>
          </p:cNvPr>
          <p:cNvSpPr txBox="1"/>
          <p:nvPr/>
        </p:nvSpPr>
        <p:spPr>
          <a:xfrm>
            <a:off x="1115616" y="1484784"/>
            <a:ext cx="7704856" cy="5267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belang laminaire stroom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ontwerp en bouw windtunnel</a:t>
            </a:r>
            <a:endParaRPr lang="nl-BE" sz="2400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genereren van laminaire stroom</a:t>
            </a:r>
            <a:endParaRPr lang="nl-BE" sz="2400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bepaling van de windsnelheid: 33 km/u</a:t>
            </a:r>
            <a:endParaRPr lang="nl-BE" sz="2400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bepaling van de liftkracht bij verschillende invalshoeken:</a:t>
            </a:r>
            <a:endParaRPr lang="nl-BE" sz="2400" dirty="0">
              <a:cs typeface="Calibri"/>
            </a:endParaRPr>
          </a:p>
          <a:p>
            <a:pPr lvl="1"/>
            <a:r>
              <a:rPr lang="nl-BE" sz="2400" dirty="0"/>
              <a:t>neemt toe tot 30° daarna afname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kwadratisch verband tussen liftkracht en windsnelheid: </a:t>
            </a:r>
            <a:r>
              <a:rPr lang="nl-BE" sz="2000" dirty="0"/>
              <a:t>Sommige experimentele waarden stemmen goed overeen met de verwachte theoretische waarden.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sz="2400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8242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69C98D1-9AEF-416A-AA00-036934993257}"/>
              </a:ext>
            </a:extLst>
          </p:cNvPr>
          <p:cNvSpPr/>
          <p:nvPr/>
        </p:nvSpPr>
        <p:spPr>
          <a:xfrm>
            <a:off x="1331640" y="1628800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3200" b="1" dirty="0">
                <a:latin typeface="+mj-lt"/>
              </a:rPr>
              <a:t>Bedankt voor jullie aandacht! </a:t>
            </a:r>
          </a:p>
        </p:txBody>
      </p:sp>
      <p:pic>
        <p:nvPicPr>
          <p:cNvPr id="2050" name="Picture 2" descr="Vraagteken Rood">
            <a:extLst>
              <a:ext uri="{FF2B5EF4-FFF2-40B4-BE49-F238E27FC236}">
                <a16:creationId xmlns:a16="http://schemas.microsoft.com/office/drawing/2014/main" id="{B019F71B-5841-43E1-805B-5E144A8AF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2"/>
          <a:stretch/>
        </p:blipFill>
        <p:spPr bwMode="auto">
          <a:xfrm>
            <a:off x="2272773" y="2600300"/>
            <a:ext cx="4598453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5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DD278775-B7AC-484D-8C81-EC4C12AE1B20}"/>
              </a:ext>
            </a:extLst>
          </p:cNvPr>
          <p:cNvSpPr txBox="1"/>
          <p:nvPr/>
        </p:nvSpPr>
        <p:spPr>
          <a:xfrm>
            <a:off x="755576" y="2636912"/>
            <a:ext cx="763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Hoe kunnen we een windtunnel bouwen waarin we laminaire stroming kunnen opwekken, die we vervolgens kunnen gebruiken om aerodynamische experimenten uit te voeren?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FB3EA7-013D-F54B-A7F5-081935A9736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sz="3600" b="1" dirty="0"/>
              <a:t>1. Onderzoeksvragen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014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6147-98F9-8642-A715-1E386F8D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b="1" dirty="0"/>
              <a:t>1. Onderzoeksvragen</a:t>
            </a:r>
            <a:endParaRPr lang="nl-NL" dirty="0"/>
          </a:p>
        </p:txBody>
      </p:sp>
      <p:sp>
        <p:nvSpPr>
          <p:cNvPr id="4" name="Tekstvak 4">
            <a:extLst>
              <a:ext uri="{FF2B5EF4-FFF2-40B4-BE49-F238E27FC236}">
                <a16:creationId xmlns:a16="http://schemas.microsoft.com/office/drawing/2014/main" id="{36C780F5-4856-794F-9480-CBFFDFBC99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160999" cy="274382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nl-BE"/>
              <a:t>Wat heb je nodig om een windtunnel te bouwen?</a:t>
            </a:r>
          </a:p>
          <a:p>
            <a:pPr marL="342900" lvl="0" indent="-342900">
              <a:buFont typeface="+mj-lt"/>
              <a:buAutoNum type="arabicPeriod"/>
            </a:pPr>
            <a:r>
              <a:rPr lang="nl-BE"/>
              <a:t>Hoe wek je laminaire stroming op?</a:t>
            </a:r>
            <a:endParaRPr lang="nl-BE"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nl-BE"/>
              <a:t>Hoe kan ik laminaire stroom zichtbaar maken?</a:t>
            </a:r>
            <a:endParaRPr lang="nl-BE"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nl-BE"/>
              <a:t>Hoe meet je de luchtsnelheid?</a:t>
            </a:r>
            <a:endParaRPr lang="nl-BE"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nl-BE"/>
              <a:t>Wat is de luchtsnelheid in de windtunnel?</a:t>
            </a:r>
            <a:endParaRPr lang="nl-BE"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nl-BE"/>
              <a:t>Wat is de beste invalshoek om lift op een vleugel te creëren?</a:t>
            </a:r>
            <a:endParaRPr lang="nl-BE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014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6A60-443B-284B-8266-FE7B9ABD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6AC-2287-BA4F-8C29-33397072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Onderzoeksvragen 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Theorie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2.1 Turbulente/laminaire stroming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2.2 Wet van </a:t>
            </a:r>
            <a:r>
              <a:rPr lang="nl-NL" sz="2400" dirty="0" err="1"/>
              <a:t>Bernouilli</a:t>
            </a:r>
            <a:endParaRPr lang="nl-NL" sz="24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Praktische proef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 Windtunnel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3.2 Experimenten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lvl="1" indent="-457200">
              <a:buFont typeface="+mj-lt"/>
              <a:buAutoNum type="arabicPeriod" startAt="4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Algemeen besluit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61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1124744"/>
            <a:ext cx="7886700" cy="1325563"/>
          </a:xfrm>
        </p:spPr>
        <p:txBody>
          <a:bodyPr/>
          <a:lstStyle/>
          <a:p>
            <a:r>
              <a:rPr lang="nl-BE" dirty="0"/>
              <a:t>2.1 </a:t>
            </a:r>
            <a:r>
              <a:rPr lang="nl-BE" b="1" dirty="0"/>
              <a:t>Turbulente stroming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7055" y="4126834"/>
            <a:ext cx="5938982" cy="175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6E266818-F705-49CA-8911-BEDC223BCCB4}"/>
              </a:ext>
            </a:extLst>
          </p:cNvPr>
          <p:cNvSpPr txBox="1">
            <a:spLocks/>
          </p:cNvSpPr>
          <p:nvPr/>
        </p:nvSpPr>
        <p:spPr>
          <a:xfrm>
            <a:off x="755041" y="2606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b="1" dirty="0"/>
              <a:t>2. Theorie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6B2839C-ADC6-4CAA-9046-6477A2359118}"/>
              </a:ext>
            </a:extLst>
          </p:cNvPr>
          <p:cNvSpPr txBox="1"/>
          <p:nvPr/>
        </p:nvSpPr>
        <p:spPr>
          <a:xfrm>
            <a:off x="756249" y="2567796"/>
            <a:ext cx="274320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000">
                <a:cs typeface="Calibri"/>
              </a:rPr>
              <a:t>Luchtstroom komt los</a:t>
            </a:r>
          </a:p>
          <a:p>
            <a:pPr marL="285750" indent="-285750">
              <a:buFont typeface="Arial"/>
              <a:buChar char="•"/>
            </a:pPr>
            <a:r>
              <a:rPr lang="nl-NL" sz="2000">
                <a:cs typeface="Calibri"/>
              </a:rPr>
              <a:t>Botsing</a:t>
            </a:r>
          </a:p>
          <a:p>
            <a:pPr marL="285750" indent="-285750">
              <a:buFont typeface="Arial"/>
              <a:buChar char="•"/>
            </a:pPr>
            <a:r>
              <a:rPr lang="nl-NL" sz="2000">
                <a:cs typeface="Calibri"/>
              </a:rPr>
              <a:t>Kolkende baan</a:t>
            </a:r>
          </a:p>
          <a:p>
            <a:pPr marL="285750" indent="-285750">
              <a:buFont typeface="Arial"/>
              <a:buChar char="•"/>
            </a:pPr>
            <a:r>
              <a:rPr lang="nl-NL" sz="2000">
                <a:cs typeface="Calibri"/>
              </a:rPr>
              <a:t>Stroomscheiding</a:t>
            </a:r>
          </a:p>
          <a:p>
            <a:pPr marL="285750" indent="-285750">
              <a:buFont typeface="Arial"/>
              <a:buChar char="•"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21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13" y="4413146"/>
            <a:ext cx="6202773" cy="159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84CFB6AA-0132-4B10-A1D7-B7F400EDD9C1}"/>
              </a:ext>
            </a:extLst>
          </p:cNvPr>
          <p:cNvSpPr txBox="1"/>
          <p:nvPr/>
        </p:nvSpPr>
        <p:spPr>
          <a:xfrm>
            <a:off x="630425" y="2533058"/>
            <a:ext cx="31123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nl-NL" sz="2000">
                <a:cs typeface="Calibri"/>
              </a:rPr>
              <a:t>Druppelvorm</a:t>
            </a:r>
            <a:endParaRPr lang="nl-NL"/>
          </a:p>
          <a:p>
            <a:pPr marL="342900" indent="-342900">
              <a:buFont typeface="Arial"/>
              <a:buChar char="•"/>
            </a:pPr>
            <a:r>
              <a:rPr lang="nl-NL" sz="2000">
                <a:cs typeface="Calibri"/>
              </a:rPr>
              <a:t>Blijven plakken</a:t>
            </a:r>
          </a:p>
          <a:p>
            <a:pPr marL="342900" indent="-342900">
              <a:buFont typeface="Arial"/>
              <a:buChar char="•"/>
            </a:pPr>
            <a:r>
              <a:rPr lang="nl-NL" sz="2000">
                <a:cs typeface="Calibri"/>
              </a:rPr>
              <a:t>Geen botsing</a:t>
            </a:r>
          </a:p>
          <a:p>
            <a:pPr marL="342900" indent="-342900">
              <a:buFont typeface="Arial"/>
              <a:buChar char="•"/>
            </a:pPr>
            <a:r>
              <a:rPr lang="nl-NL" sz="2000">
                <a:cs typeface="Calibri"/>
              </a:rPr>
              <a:t>Geen stroomscheiding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B87E6FD-B7AE-4BC5-B21D-5E82EBAB626D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2.1 </a:t>
            </a:r>
            <a:r>
              <a:rPr lang="nl-BE" b="1" dirty="0"/>
              <a:t>Laminaire stroming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9DA191E-FD96-4131-A30E-4DC9995FF35F}"/>
              </a:ext>
            </a:extLst>
          </p:cNvPr>
          <p:cNvSpPr txBox="1">
            <a:spLocks/>
          </p:cNvSpPr>
          <p:nvPr/>
        </p:nvSpPr>
        <p:spPr>
          <a:xfrm>
            <a:off x="755041" y="2606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b="1" dirty="0"/>
              <a:t>2. Theorie</a:t>
            </a:r>
          </a:p>
        </p:txBody>
      </p:sp>
    </p:spTree>
    <p:extLst>
      <p:ext uri="{BB962C8B-B14F-4D97-AF65-F5344CB8AC3E}">
        <p14:creationId xmlns:p14="http://schemas.microsoft.com/office/powerpoint/2010/main" val="425968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79" y="3638659"/>
            <a:ext cx="3936096" cy="1321619"/>
          </a:xfrm>
        </p:spPr>
      </p:pic>
      <p:pic>
        <p:nvPicPr>
          <p:cNvPr id="1026" name="Picture 2" descr="De bronafbeelding bekijk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36" y="300088"/>
            <a:ext cx="1937117" cy="277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B4AA810-C339-4E22-9527-98045827C85C}"/>
              </a:ext>
            </a:extLst>
          </p:cNvPr>
          <p:cNvSpPr txBox="1"/>
          <p:nvPr/>
        </p:nvSpPr>
        <p:spPr>
          <a:xfrm>
            <a:off x="630425" y="226328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>
                <a:ea typeface="+mn-lt"/>
                <a:cs typeface="+mn-lt"/>
              </a:rPr>
              <a:t>Sneller -&gt; </a:t>
            </a:r>
            <a:r>
              <a:rPr lang="nl-NL" dirty="0">
                <a:cs typeface="Calibri"/>
              </a:rPr>
              <a:t>lagere druk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cs typeface="Calibri"/>
              </a:rPr>
              <a:t>Langere afstand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cs typeface="Calibri"/>
              </a:rPr>
              <a:t>Zelfde tijd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cs typeface="Calibri"/>
              </a:rPr>
              <a:t>Liftkracht omhoog:</a:t>
            </a:r>
          </a:p>
          <a:p>
            <a:r>
              <a:rPr lang="nl-NL" dirty="0">
                <a:cs typeface="Calibri"/>
              </a:rPr>
              <a:t>  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09B2DC22-C925-407C-8903-11624EDE79FB}"/>
                  </a:ext>
                </a:extLst>
              </p:cNvPr>
              <p:cNvSpPr/>
              <p:nvPr/>
            </p:nvSpPr>
            <p:spPr>
              <a:xfrm>
                <a:off x="843297" y="3635527"/>
                <a:ext cx="26914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BE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l-B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BE" i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nl-BE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nl-BE" i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09B2DC22-C925-407C-8903-11624EDE7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7" y="3635527"/>
                <a:ext cx="269144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hoek 5">
            <a:extLst>
              <a:ext uri="{FF2B5EF4-FFF2-40B4-BE49-F238E27FC236}">
                <a16:creationId xmlns:a16="http://schemas.microsoft.com/office/drawing/2014/main" id="{70F540EF-1820-4AFE-B3EB-2AD654E7CA9E}"/>
              </a:ext>
            </a:extLst>
          </p:cNvPr>
          <p:cNvSpPr/>
          <p:nvPr/>
        </p:nvSpPr>
        <p:spPr>
          <a:xfrm>
            <a:off x="0" y="4359572"/>
            <a:ext cx="6132037" cy="150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algn="just" fontAlgn="base">
              <a:lnSpc>
                <a:spcPct val="115000"/>
              </a:lnSpc>
              <a:spcAft>
                <a:spcPts val="0"/>
              </a:spcAft>
            </a:pPr>
            <a:r>
              <a:rPr lang="nl-BE" dirty="0"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nl-BE" sz="1600" dirty="0">
                <a:latin typeface="Arial" panose="020B0604020202020204" pitchFamily="34" charset="0"/>
                <a:ea typeface="Arial" panose="020B0604020202020204" pitchFamily="34" charset="0"/>
              </a:rPr>
              <a:t>L = lift</a:t>
            </a:r>
            <a:endParaRPr lang="nl-BE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52755" indent="446405" algn="just" fontAlgn="base">
              <a:lnSpc>
                <a:spcPct val="115000"/>
              </a:lnSpc>
              <a:spcAft>
                <a:spcPts val="0"/>
              </a:spcAft>
            </a:pPr>
            <a:r>
              <a:rPr lang="nl-BE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nl-BE" sz="1600" dirty="0">
                <a:latin typeface="Arial" panose="020B0604020202020204" pitchFamily="34" charset="0"/>
                <a:ea typeface="MS Mincho" panose="02020609040205080304" pitchFamily="49" charset="-128"/>
              </a:rPr>
              <a:t> = de dichtheid van lucht in kg/m</a:t>
            </a:r>
            <a:r>
              <a:rPr lang="nl-BE" sz="1600" baseline="30000" dirty="0">
                <a:latin typeface="Arial" panose="020B0604020202020204" pitchFamily="34" charset="0"/>
                <a:ea typeface="MS Mincho" panose="02020609040205080304" pitchFamily="49" charset="-128"/>
              </a:rPr>
              <a:t>3</a:t>
            </a:r>
            <a:endParaRPr lang="nl-BE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63550" indent="435610" algn="just" fontAlgn="base">
              <a:lnSpc>
                <a:spcPct val="115000"/>
              </a:lnSpc>
              <a:spcAft>
                <a:spcPts val="0"/>
              </a:spcAft>
            </a:pPr>
            <a:r>
              <a:rPr lang="nl-BE" sz="1600" i="1" dirty="0">
                <a:latin typeface="Arial" panose="020B0604020202020204" pitchFamily="34" charset="0"/>
                <a:ea typeface="MS Mincho" panose="02020609040205080304" pitchFamily="49" charset="-128"/>
              </a:rPr>
              <a:t>v = </a:t>
            </a:r>
            <a:r>
              <a:rPr lang="nl-BE" sz="1600" dirty="0">
                <a:latin typeface="Arial" panose="020B0604020202020204" pitchFamily="34" charset="0"/>
                <a:ea typeface="MS Mincho" panose="02020609040205080304" pitchFamily="49" charset="-128"/>
              </a:rPr>
              <a:t>luchtsnelheid (m/s)</a:t>
            </a:r>
            <a:endParaRPr lang="nl-BE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57200" indent="441960" algn="just" fontAlgn="base">
              <a:lnSpc>
                <a:spcPct val="115000"/>
              </a:lnSpc>
              <a:spcAft>
                <a:spcPts val="0"/>
              </a:spcAft>
            </a:pPr>
            <a:r>
              <a:rPr lang="nl-BE" sz="1600" i="1" dirty="0">
                <a:latin typeface="Arial" panose="020B0604020202020204" pitchFamily="34" charset="0"/>
                <a:ea typeface="MS Mincho" panose="02020609040205080304" pitchFamily="49" charset="-128"/>
              </a:rPr>
              <a:t>S = oppervlakte van de vleugel in m</a:t>
            </a:r>
            <a:r>
              <a:rPr lang="nl-BE" sz="1600" i="1" baseline="30000" dirty="0">
                <a:latin typeface="Arial" panose="020B0604020202020204" pitchFamily="34" charset="0"/>
                <a:ea typeface="MS Mincho" panose="02020609040205080304" pitchFamily="49" charset="-128"/>
              </a:rPr>
              <a:t>2</a:t>
            </a:r>
            <a:r>
              <a:rPr lang="nl-BE" sz="16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nl-BE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nl-BE" sz="1600" i="1" dirty="0">
                <a:latin typeface="Arial" panose="020B0604020202020204" pitchFamily="34" charset="0"/>
                <a:ea typeface="Arial" panose="020B0604020202020204" pitchFamily="34" charset="0"/>
              </a:rPr>
              <a:t>	C</a:t>
            </a:r>
            <a:r>
              <a:rPr lang="nl-BE" sz="1600" i="1" baseline="-25000" dirty="0">
                <a:latin typeface="Arial" panose="020B0604020202020204" pitchFamily="34" charset="0"/>
                <a:ea typeface="Arial" panose="020B0604020202020204" pitchFamily="34" charset="0"/>
              </a:rPr>
              <a:t>L</a:t>
            </a:r>
            <a:r>
              <a:rPr lang="nl-BE" sz="1600" i="1" dirty="0"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nl-BE" sz="1600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nl-BE" sz="1600" i="1" dirty="0">
                <a:latin typeface="Arial" panose="020B0604020202020204" pitchFamily="34" charset="0"/>
                <a:ea typeface="Arial" panose="020B0604020202020204" pitchFamily="34" charset="0"/>
              </a:rPr>
              <a:t>) = </a:t>
            </a:r>
            <a:r>
              <a:rPr lang="nl-BE" sz="1600" i="1" dirty="0">
                <a:latin typeface="Arial" panose="020B0604020202020204" pitchFamily="34" charset="0"/>
                <a:ea typeface="Calibri" panose="020F0502020204030204" pitchFamily="34" charset="0"/>
              </a:rPr>
              <a:t>liftcoëfficiënt ten opzichte van de invalshoek </a:t>
            </a:r>
            <a:r>
              <a:rPr lang="nl-BE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</a:t>
            </a:r>
            <a:endParaRPr lang="nl-BE" sz="16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0F858C3-60A7-4558-9C2F-3BE4AFC8D70F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2.2 </a:t>
            </a:r>
            <a:r>
              <a:rPr lang="nl-BE" b="1" dirty="0"/>
              <a:t>Wet van </a:t>
            </a:r>
            <a:r>
              <a:rPr lang="nl-BE" b="1" dirty="0" err="1"/>
              <a:t>Bernouilli</a:t>
            </a:r>
            <a:endParaRPr lang="nl-BE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5BAA4A3-1C99-4AA7-901E-A372F83DABBF}"/>
              </a:ext>
            </a:extLst>
          </p:cNvPr>
          <p:cNvSpPr txBox="1">
            <a:spLocks/>
          </p:cNvSpPr>
          <p:nvPr/>
        </p:nvSpPr>
        <p:spPr>
          <a:xfrm>
            <a:off x="755041" y="2606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b="1" dirty="0"/>
              <a:t>2. Theorie</a:t>
            </a:r>
          </a:p>
        </p:txBody>
      </p:sp>
    </p:spTree>
    <p:extLst>
      <p:ext uri="{BB962C8B-B14F-4D97-AF65-F5344CB8AC3E}">
        <p14:creationId xmlns:p14="http://schemas.microsoft.com/office/powerpoint/2010/main" val="152488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6A60-443B-284B-8266-FE7B9ABD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6AC-2287-BA4F-8C29-33397072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 sz="24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Onderzoeksvragen 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Theorie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 Turbulente/laminaire stroming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 Wet van </a:t>
            </a:r>
            <a:r>
              <a:rPr lang="nl-NL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Bernouilli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Praktische proef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/>
              <a:t>3.1 Windtunnel</a:t>
            </a:r>
            <a:endParaRPr lang="nl-NL" sz="2400" dirty="0">
              <a:cs typeface="Calibri"/>
            </a:endParaRPr>
          </a:p>
          <a:p>
            <a:pPr marL="342900" lvl="1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3.2 Experimenten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457200" lvl="1" indent="-457200">
              <a:buFont typeface="+mj-lt"/>
              <a:buAutoNum type="arabicPeriod" startAt="4"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Algemeen besluit</a:t>
            </a:r>
            <a:endParaRPr lang="nl-NL" sz="24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6531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952252FED17F419A057756B165B6EA" ma:contentTypeVersion="11" ma:contentTypeDescription="Een nieuw document maken." ma:contentTypeScope="" ma:versionID="f85cd6645cda95b5a64ce0e57851446e">
  <xsd:schema xmlns:xsd="http://www.w3.org/2001/XMLSchema" xmlns:xs="http://www.w3.org/2001/XMLSchema" xmlns:p="http://schemas.microsoft.com/office/2006/metadata/properties" xmlns:ns3="628d329c-3473-480a-b309-f5c90a7b0410" xmlns:ns4="07ab2d2d-9681-48c8-8e0c-8a43cb61d320" targetNamespace="http://schemas.microsoft.com/office/2006/metadata/properties" ma:root="true" ma:fieldsID="1e694335fab260945a092698b7079552" ns3:_="" ns4:_="">
    <xsd:import namespace="628d329c-3473-480a-b309-f5c90a7b0410"/>
    <xsd:import namespace="07ab2d2d-9681-48c8-8e0c-8a43cb61d32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d329c-3473-480a-b309-f5c90a7b04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b2d2d-9681-48c8-8e0c-8a43cb61d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B66A3F-5726-44CA-B7F3-6050B177B8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8d329c-3473-480a-b309-f5c90a7b0410"/>
    <ds:schemaRef ds:uri="07ab2d2d-9681-48c8-8e0c-8a43cb61d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59A288-B29A-4851-8011-68CADD622A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79C65D-CD65-4D10-84AC-3F8BD89D5C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859</Words>
  <Application>Microsoft Office PowerPoint</Application>
  <PresentationFormat>Diavoorstelling (4:3)</PresentationFormat>
  <Paragraphs>243</Paragraphs>
  <Slides>27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Kantoorthema</vt:lpstr>
      <vt:lpstr>WINDTUNNEL</vt:lpstr>
      <vt:lpstr>Inhoud</vt:lpstr>
      <vt:lpstr>PowerPoint-presentatie</vt:lpstr>
      <vt:lpstr>1. Onderzoeksvragen</vt:lpstr>
      <vt:lpstr>Inhoud</vt:lpstr>
      <vt:lpstr>2.1 Turbulente stroming</vt:lpstr>
      <vt:lpstr>PowerPoint-presentatie</vt:lpstr>
      <vt:lpstr>PowerPoint-presentatie</vt:lpstr>
      <vt:lpstr>Inhoud</vt:lpstr>
      <vt:lpstr>3. Praktische proef 3.1 open windtunnel</vt:lpstr>
      <vt:lpstr>3.1.1 De honingraat </vt:lpstr>
      <vt:lpstr>3.1.2 De schermen</vt:lpstr>
      <vt:lpstr>3.1.3 De trechter</vt:lpstr>
      <vt:lpstr>3.1.4 De testsectie</vt:lpstr>
      <vt:lpstr>3.1.5 De diffuser</vt:lpstr>
      <vt:lpstr>3.1.6 De ventilatoren</vt:lpstr>
      <vt:lpstr>Inhoud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Inhoud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Gebruiker</cp:lastModifiedBy>
  <cp:revision>16</cp:revision>
  <dcterms:created xsi:type="dcterms:W3CDTF">2020-04-21T13:44:44Z</dcterms:created>
  <dcterms:modified xsi:type="dcterms:W3CDTF">2020-05-17T16:49:45Z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0x010100F3952252FED17F419A057756B165B6EA</vt:lpwstr>
  </property>
</Properties>
</file>